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4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2.jpeg" ContentType="image/jpeg"/>
  <Override PartName="/ppt/media/image3.jpeg" ContentType="image/jpeg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59E035E5-59CF-4994-A932-23F2BD14FC65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B569DC2-603B-4382-B9B2-1A08906BB87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D0760B9-1619-4377-A345-EAEF3CF469A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8D0C90D-357F-4217-9665-86A5702F6CA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0209CF-4B6F-46DE-A3E4-2BE7BAC0252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897D01-34C7-4FA3-99EA-FCB730D4017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0FE8FC8-3F6F-4532-9A36-AEBC18632D8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659368D-CB62-463D-A107-157541C1149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A761D54-8888-4CF1-8780-A522DBAE05B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A8AD899-ACCE-45E2-8890-33B32A3BDDB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9739AB0-E27B-4E97-98C0-1830CCE115B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2C4DF9-A672-4BC4-B14D-661B2855B50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AA86647-DBDC-4C71-957A-DA71458376A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A97590-745C-454F-B80F-57AFA2283FA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2B599F7-1400-447A-89A7-EA7E0915A29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A18F4FE-0799-4D7A-A142-872C570C0DB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06A1AD2-CC18-4AF8-B67E-2099E2A1133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8F3E412-B210-4BB6-8820-DB6803EB202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D7D4A97-DA57-4361-BAFB-472B316846E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0D9D55B-1089-4EA4-A8F1-F7743411192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B4B7FB-F3DD-483C-A482-1E275945CB5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B74152-70CF-4EA1-9AB6-77EF635594E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72AEE17-0DA1-4F1E-94AB-F9FE1FC3A08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C3FA21-C503-4634-AA13-4A7725E9E22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108427-1610-4F62-8FD3-E5F900FB95E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E580A7-CD71-4927-98D5-107B0BEBC91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39181D2-3D49-4221-B2E4-5C14D9933C0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IGHT">
    <p:bg>
      <p:bgPr>
        <a:solidFill>
          <a:srgbClr val="f3f6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Shape 0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2a1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Text 1"/>
          <p:cNvSpPr/>
          <p:nvPr/>
        </p:nvSpPr>
        <p:spPr>
          <a:xfrm>
            <a:off x="502920" y="6355080"/>
            <a:ext cx="105152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BBA Marketing and Automobile Management  —  Industrial Workshop  •  Day 4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ARK">
    <p:bg>
      <p:bgPr>
        <a:solidFill>
          <a:srgbClr val="13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0"/>
            <a:ext cx="145800" cy="6857640"/>
          </a:xfrm>
          <a:prstGeom prst="rect">
            <a:avLst/>
          </a:prstGeom>
          <a:solidFill>
            <a:srgbClr val="f2a1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nZQUzbDSuWg" TargetMode="External"/><Relationship Id="rId2" Type="http://schemas.openxmlformats.org/officeDocument/2006/relationships/hyperlink" Target="https://www.youtube.com/watch?v=nZQUzbDSuWg" TargetMode="External"/><Relationship Id="rId3" Type="http://schemas.openxmlformats.org/officeDocument/2006/relationships/hyperlink" Target="https://www.youtube.com/watch?v=nZQUzbDSuWg" TargetMode="Externa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hyperlink" Target="https://www.youtube.com/watch?v=2Wh5KHkqUIQ" TargetMode="External"/><Relationship Id="rId3" Type="http://schemas.openxmlformats.org/officeDocument/2006/relationships/hyperlink" Target="https://www.youtube.com/watch?v=2Wh5KHkqUIQ" TargetMode="External"/><Relationship Id="rId4" Type="http://schemas.openxmlformats.org/officeDocument/2006/relationships/hyperlink" Target="https://www.youtube.com/watch?v=2Wh5KHkqUIQ" TargetMode="Externa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n157LFv_MgM" TargetMode="External"/><Relationship Id="rId2" Type="http://schemas.openxmlformats.org/officeDocument/2006/relationships/hyperlink" Target="https://www.youtube.com/watch?v=n157LFv_MgM" TargetMode="External"/><Relationship Id="rId3" Type="http://schemas.openxmlformats.org/officeDocument/2006/relationships/hyperlink" Target="https://www.youtube.com/watch?v=n157LFv_MgM" TargetMode="Externa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preencoded.png"/>
          <p:cNvPicPr/>
          <p:nvPr/>
        </p:nvPicPr>
        <p:blipFill>
          <a:blip r:embed="rId1"/>
          <a:stretch/>
        </p:blipFill>
        <p:spPr>
          <a:xfrm>
            <a:off x="5852160" y="0"/>
            <a:ext cx="63392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Shape 0"/>
          <p:cNvSpPr/>
          <p:nvPr/>
        </p:nvSpPr>
        <p:spPr>
          <a:xfrm>
            <a:off x="5852160" y="0"/>
            <a:ext cx="6339240" cy="6857640"/>
          </a:xfrm>
          <a:prstGeom prst="rect">
            <a:avLst/>
          </a:prstGeom>
          <a:solidFill>
            <a:srgbClr val="13202a">
              <a:alpha val="5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1"/>
          <p:cNvSpPr/>
          <p:nvPr/>
        </p:nvSpPr>
        <p:spPr>
          <a:xfrm>
            <a:off x="502920" y="1371600"/>
            <a:ext cx="54860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DAY 4  •  28 SEPTEMBER 2026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2"/>
          <p:cNvSpPr/>
          <p:nvPr/>
        </p:nvSpPr>
        <p:spPr>
          <a:xfrm>
            <a:off x="502920" y="1828800"/>
            <a:ext cx="548604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Vehicle Transport Management</a:t>
            </a:r>
            <a:endParaRPr b="0" lang="en-US" sz="4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3"/>
          <p:cNvSpPr/>
          <p:nvPr/>
        </p:nvSpPr>
        <p:spPr>
          <a:xfrm>
            <a:off x="502920" y="3749040"/>
            <a:ext cx="521172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c9d6de"/>
                </a:solidFill>
                <a:effectLst/>
                <a:uFillTx/>
                <a:latin typeface="Aptos"/>
                <a:ea typeface="Aptos"/>
              </a:rPr>
              <a:t>Fleet economics, network design, compliance and the road to green fleets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4"/>
          <p:cNvSpPr/>
          <p:nvPr/>
        </p:nvSpPr>
        <p:spPr>
          <a:xfrm>
            <a:off x="502920" y="4846320"/>
            <a:ext cx="52117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9fb0ba"/>
                </a:solidFill>
                <a:effectLst/>
                <a:uFillTx/>
                <a:latin typeface="Aptos"/>
                <a:ea typeface="Aptos"/>
              </a:rPr>
              <a:t>Session 1: 8:45–10:45   |   Session 2: 11:30–1:30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9fb0ba"/>
                </a:solidFill>
                <a:effectLst/>
                <a:uFillTx/>
                <a:latin typeface="Aptos"/>
                <a:ea typeface="Aptos"/>
              </a:rPr>
              <a:t>BBA Marketing and Automobile Management  |  GU Campus, Greater Noida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DAY AGENDA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Day 4 — Schedule at a Glance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02920" y="2011680"/>
            <a:ext cx="5440320" cy="14626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3"/>
          <p:cNvSpPr/>
          <p:nvPr/>
        </p:nvSpPr>
        <p:spPr>
          <a:xfrm>
            <a:off x="731520" y="217620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8:45 – 10:45  ·  Session 1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4"/>
          <p:cNvSpPr/>
          <p:nvPr/>
        </p:nvSpPr>
        <p:spPr>
          <a:xfrm>
            <a:off x="731520" y="2578680"/>
            <a:ext cx="49831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Fleet and Transport Management Fundamentals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5"/>
          <p:cNvSpPr/>
          <p:nvPr/>
        </p:nvSpPr>
        <p:spPr>
          <a:xfrm>
            <a:off x="6217920" y="2011680"/>
            <a:ext cx="5440320" cy="14626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6"/>
          <p:cNvSpPr/>
          <p:nvPr/>
        </p:nvSpPr>
        <p:spPr>
          <a:xfrm>
            <a:off x="6446520" y="217620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10:46 – 11:30  ·  Tea Break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7"/>
          <p:cNvSpPr/>
          <p:nvPr/>
        </p:nvSpPr>
        <p:spPr>
          <a:xfrm>
            <a:off x="6446520" y="2578680"/>
            <a:ext cx="49831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Networking with industry experts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8"/>
          <p:cNvSpPr/>
          <p:nvPr/>
        </p:nvSpPr>
        <p:spPr>
          <a:xfrm>
            <a:off x="502920" y="3749040"/>
            <a:ext cx="5440320" cy="14626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9"/>
          <p:cNvSpPr/>
          <p:nvPr/>
        </p:nvSpPr>
        <p:spPr>
          <a:xfrm>
            <a:off x="731520" y="391356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11:30 – 1:30  ·  Session 2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0"/>
          <p:cNvSpPr/>
          <p:nvPr/>
        </p:nvSpPr>
        <p:spPr>
          <a:xfrm>
            <a:off x="731520" y="4316040"/>
            <a:ext cx="49831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Regulatory Compliance and Sustainability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11"/>
          <p:cNvSpPr/>
          <p:nvPr/>
        </p:nvSpPr>
        <p:spPr>
          <a:xfrm>
            <a:off x="6217920" y="3749040"/>
            <a:ext cx="5440320" cy="146268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2"/>
          <p:cNvSpPr/>
          <p:nvPr/>
        </p:nvSpPr>
        <p:spPr>
          <a:xfrm>
            <a:off x="6446520" y="391356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1:30 onwards  ·  Lunch and Felicitation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3"/>
          <p:cNvSpPr/>
          <p:nvPr/>
        </p:nvSpPr>
        <p:spPr>
          <a:xfrm>
            <a:off x="6446520" y="4316040"/>
            <a:ext cx="49831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Close of the 4-day workshop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4"/>
          <p:cNvSpPr/>
          <p:nvPr/>
        </p:nvSpPr>
        <p:spPr>
          <a:xfrm>
            <a:off x="502920" y="539496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Timings follow the official 4-day workshop schedule.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3202a">
              <a:alpha val="7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1"/>
          <p:cNvSpPr/>
          <p:nvPr/>
        </p:nvSpPr>
        <p:spPr>
          <a:xfrm>
            <a:off x="502920" y="1463040"/>
            <a:ext cx="274284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0" strike="noStrike" u="none">
                <a:solidFill>
                  <a:srgbClr val="f2a13b"/>
                </a:solidFill>
                <a:effectLst/>
                <a:uFillTx/>
                <a:latin typeface="Aptos Display"/>
                <a:ea typeface="Aptos Display"/>
              </a:rPr>
              <a:t>01</a:t>
            </a:r>
            <a:endParaRPr b="0" lang="en-US" sz="9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2"/>
          <p:cNvSpPr/>
          <p:nvPr/>
        </p:nvSpPr>
        <p:spPr>
          <a:xfrm>
            <a:off x="502920" y="283464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20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SESSION 1  •  8:45 – 10:45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3"/>
          <p:cNvSpPr/>
          <p:nvPr/>
        </p:nvSpPr>
        <p:spPr>
          <a:xfrm>
            <a:off x="502920" y="3291840"/>
            <a:ext cx="86864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Fleet and Transport Management Fundamentals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4"/>
          <p:cNvSpPr/>
          <p:nvPr/>
        </p:nvSpPr>
        <p:spPr>
          <a:xfrm>
            <a:off x="502920" y="4846320"/>
            <a:ext cx="8229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d6e1e7"/>
                </a:solidFill>
                <a:effectLst/>
                <a:uFillTx/>
                <a:latin typeface="Aptos"/>
                <a:ea typeface="Aptos"/>
              </a:rPr>
              <a:t>Sizing, costing and routing a fleet as a management discipline — not a maintenance chore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LEARNING OBJECTIVES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What you will be able to do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2"/>
          <p:cNvSpPr/>
          <p:nvPr/>
        </p:nvSpPr>
        <p:spPr>
          <a:xfrm>
            <a:off x="502920" y="1965960"/>
            <a:ext cx="502560" cy="502560"/>
          </a:xfrm>
          <a:prstGeom prst="ellipse">
            <a:avLst/>
          </a:prstGeom>
          <a:solidFill>
            <a:srgbClr val="15a8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3"/>
          <p:cNvSpPr/>
          <p:nvPr/>
        </p:nvSpPr>
        <p:spPr>
          <a:xfrm>
            <a:off x="502920" y="196596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4"/>
          <p:cNvSpPr/>
          <p:nvPr/>
        </p:nvSpPr>
        <p:spPr>
          <a:xfrm>
            <a:off x="1234440" y="201168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Explain the core decisions in fleet composition planning and vehicle selection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Shape 5"/>
          <p:cNvSpPr/>
          <p:nvPr/>
        </p:nvSpPr>
        <p:spPr>
          <a:xfrm>
            <a:off x="502920" y="2743200"/>
            <a:ext cx="502560" cy="502560"/>
          </a:xfrm>
          <a:prstGeom prst="ellipse">
            <a:avLst/>
          </a:prstGeom>
          <a:solidFill>
            <a:srgbClr val="15a8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6"/>
          <p:cNvSpPr/>
          <p:nvPr/>
        </p:nvSpPr>
        <p:spPr>
          <a:xfrm>
            <a:off x="502920" y="274320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7"/>
          <p:cNvSpPr/>
          <p:nvPr/>
        </p:nvSpPr>
        <p:spPr>
          <a:xfrm>
            <a:off x="1234440" y="278892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Apply total cost of ownership thinking to a fleet vehicle purchase decision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8"/>
          <p:cNvSpPr/>
          <p:nvPr/>
        </p:nvSpPr>
        <p:spPr>
          <a:xfrm>
            <a:off x="502920" y="3520440"/>
            <a:ext cx="502560" cy="502560"/>
          </a:xfrm>
          <a:prstGeom prst="ellipse">
            <a:avLst/>
          </a:prstGeom>
          <a:solidFill>
            <a:srgbClr val="15a8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9"/>
          <p:cNvSpPr/>
          <p:nvPr/>
        </p:nvSpPr>
        <p:spPr>
          <a:xfrm>
            <a:off x="502920" y="352044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0"/>
          <p:cNvSpPr/>
          <p:nvPr/>
        </p:nvSpPr>
        <p:spPr>
          <a:xfrm>
            <a:off x="1234440" y="356616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Compare hub-and-spoke and point-to-point network designs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11"/>
          <p:cNvSpPr/>
          <p:nvPr/>
        </p:nvSpPr>
        <p:spPr>
          <a:xfrm>
            <a:off x="502920" y="4297680"/>
            <a:ext cx="502560" cy="502560"/>
          </a:xfrm>
          <a:prstGeom prst="ellipse">
            <a:avLst/>
          </a:prstGeom>
          <a:solidFill>
            <a:srgbClr val="15a8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2"/>
          <p:cNvSpPr/>
          <p:nvPr/>
        </p:nvSpPr>
        <p:spPr>
          <a:xfrm>
            <a:off x="502920" y="429768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3"/>
          <p:cNvSpPr/>
          <p:nvPr/>
        </p:nvSpPr>
        <p:spPr>
          <a:xfrm>
            <a:off x="1234440" y="434340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Describe route optimisation and last-mile delivery economics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Shape 14"/>
          <p:cNvSpPr/>
          <p:nvPr/>
        </p:nvSpPr>
        <p:spPr>
          <a:xfrm>
            <a:off x="502920" y="5074920"/>
            <a:ext cx="502560" cy="502560"/>
          </a:xfrm>
          <a:prstGeom prst="ellipse">
            <a:avLst/>
          </a:prstGeom>
          <a:solidFill>
            <a:srgbClr val="15a8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5"/>
          <p:cNvSpPr/>
          <p:nvPr/>
        </p:nvSpPr>
        <p:spPr>
          <a:xfrm>
            <a:off x="502920" y="50749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16"/>
          <p:cNvSpPr/>
          <p:nvPr/>
        </p:nvSpPr>
        <p:spPr>
          <a:xfrm>
            <a:off x="1234440" y="512064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Explain how telematics supports day-to-day fleet decisions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7"/>
          <p:cNvSpPr/>
          <p:nvPr/>
        </p:nvSpPr>
        <p:spPr>
          <a:xfrm>
            <a:off x="502920" y="594360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⏱  Duration: 120 minutes, including tutorial and quiz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Fleet Composition Planning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2"/>
          <p:cNvSpPr/>
          <p:nvPr/>
        </p:nvSpPr>
        <p:spPr>
          <a:xfrm>
            <a:off x="502920" y="1920240"/>
            <a:ext cx="5440320" cy="132552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3"/>
          <p:cNvSpPr/>
          <p:nvPr/>
        </p:nvSpPr>
        <p:spPr>
          <a:xfrm>
            <a:off x="731520" y="208476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Vehicle type and capacity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4"/>
          <p:cNvSpPr/>
          <p:nvPr/>
        </p:nvSpPr>
        <p:spPr>
          <a:xfrm>
            <a:off x="731520" y="2487240"/>
            <a:ext cx="49831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Matched to the load profile — weight, volume and typical distance per trip.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Shape 5"/>
          <p:cNvSpPr/>
          <p:nvPr/>
        </p:nvSpPr>
        <p:spPr>
          <a:xfrm>
            <a:off x="6217920" y="1920240"/>
            <a:ext cx="5440320" cy="132552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6"/>
          <p:cNvSpPr/>
          <p:nvPr/>
        </p:nvSpPr>
        <p:spPr>
          <a:xfrm>
            <a:off x="6446520" y="208476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Owned vs leased vs hired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7"/>
          <p:cNvSpPr/>
          <p:nvPr/>
        </p:nvSpPr>
        <p:spPr>
          <a:xfrm>
            <a:off x="6446520" y="2487240"/>
            <a:ext cx="49831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The mix balances capital intensity against flexibility and scalability.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8"/>
          <p:cNvSpPr/>
          <p:nvPr/>
        </p:nvSpPr>
        <p:spPr>
          <a:xfrm>
            <a:off x="502920" y="3520440"/>
            <a:ext cx="5440320" cy="132552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9"/>
          <p:cNvSpPr/>
          <p:nvPr/>
        </p:nvSpPr>
        <p:spPr>
          <a:xfrm>
            <a:off x="731520" y="368496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Fleet age and replacement cycle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0"/>
          <p:cNvSpPr/>
          <p:nvPr/>
        </p:nvSpPr>
        <p:spPr>
          <a:xfrm>
            <a:off x="731520" y="4087440"/>
            <a:ext cx="49831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Balances rising maintenance cost against depreciation and resale value.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11"/>
          <p:cNvSpPr/>
          <p:nvPr/>
        </p:nvSpPr>
        <p:spPr>
          <a:xfrm>
            <a:off x="6217920" y="3520440"/>
            <a:ext cx="5440320" cy="132552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2"/>
          <p:cNvSpPr/>
          <p:nvPr/>
        </p:nvSpPr>
        <p:spPr>
          <a:xfrm>
            <a:off x="6446520" y="368496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Fuel type mix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3"/>
          <p:cNvSpPr/>
          <p:nvPr/>
        </p:nvSpPr>
        <p:spPr>
          <a:xfrm>
            <a:off x="6446520" y="4087440"/>
            <a:ext cx="49831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Diesel, CNG or electric — chosen on route profile and total cost of ownership.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14"/>
          <p:cNvSpPr/>
          <p:nvPr/>
        </p:nvSpPr>
        <p:spPr>
          <a:xfrm>
            <a:off x="502920" y="5120640"/>
            <a:ext cx="11155320" cy="914040"/>
          </a:xfrm>
          <a:prstGeom prst="roundRect">
            <a:avLst>
              <a:gd name="adj" fmla="val 8000"/>
            </a:avLst>
          </a:prstGeom>
          <a:solidFill>
            <a:srgbClr val="13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5"/>
          <p:cNvSpPr/>
          <p:nvPr/>
        </p:nvSpPr>
        <p:spPr>
          <a:xfrm>
            <a:off x="822960" y="5257800"/>
            <a:ext cx="105152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2a13b"/>
                </a:solidFill>
                <a:effectLst/>
                <a:uFillTx/>
                <a:latin typeface="Aptos Display"/>
                <a:ea typeface="Aptos Display"/>
              </a:rPr>
              <a:t>3–5 yrs   </a:t>
            </a:r>
            <a:r>
              <a:rPr b="0" lang="en-US" sz="1500" strike="noStrike" u="none">
                <a:solidFill>
                  <a:srgbClr val="d6e1e7"/>
                </a:solidFill>
                <a:effectLst/>
                <a:uFillTx/>
                <a:latin typeface="Aptos"/>
                <a:ea typeface="Aptos"/>
              </a:rPr>
              <a:t>typical replacement cycle for light commercial vehicles in intensive use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TCO Components for a Fleet Vehicle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76" name="Table 0"/>
          <p:cNvGraphicFramePr/>
          <p:nvPr/>
        </p:nvGraphicFramePr>
        <p:xfrm>
          <a:off x="502920" y="1965960"/>
          <a:ext cx="11155320" cy="3120480"/>
        </p:xfrm>
        <a:graphic>
          <a:graphicData uri="http://schemas.openxmlformats.org/drawingml/2006/table">
            <a:tbl>
              <a:tblPr/>
              <a:tblGrid>
                <a:gridCol w="3840480"/>
                <a:gridCol w="7315200"/>
              </a:tblGrid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Component</a:t>
                      </a:r>
                      <a:endParaRPr b="0" lang="en-US" sz="1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solidFill>
                      <a:srgbClr val="13202a"/>
                    </a:solidFill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Description</a:t>
                      </a:r>
                      <a:endParaRPr b="0" lang="en-US" sz="1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solidFill>
                      <a:srgbClr val="13202a"/>
                    </a:solidFill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Acquisition cost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Purchase price or lease cost of the vehicle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Fuel / energy cost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The largest recurring cost, driven by route and driving pattern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Maintenance and repair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Scheduled service, wear parts and unscheduled repair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Insurance and compliance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Premiums, permits and fitness-certificate renewals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Driver cost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Salary, incentives and training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Depreciation / resale value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Residual value realised when the vehicle is disposed of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7" name="Text 2"/>
          <p:cNvSpPr/>
          <p:nvPr/>
        </p:nvSpPr>
        <p:spPr>
          <a:xfrm>
            <a:off x="502920" y="5212080"/>
            <a:ext cx="11063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4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Rule of thumb: the purchase price is only the entry ticket — lifetime cost is decided by fuel, driver and maintenance.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Network Design Choices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2"/>
          <p:cNvSpPr/>
          <p:nvPr/>
        </p:nvSpPr>
        <p:spPr>
          <a:xfrm>
            <a:off x="502920" y="1965960"/>
            <a:ext cx="5440320" cy="265140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3"/>
          <p:cNvSpPr/>
          <p:nvPr/>
        </p:nvSpPr>
        <p:spPr>
          <a:xfrm>
            <a:off x="502920" y="1965960"/>
            <a:ext cx="5440320" cy="91080"/>
          </a:xfrm>
          <a:prstGeom prst="rect">
            <a:avLst/>
          </a:prstGeom>
          <a:solidFill>
            <a:srgbClr val="15a8a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4"/>
          <p:cNvSpPr/>
          <p:nvPr/>
        </p:nvSpPr>
        <p:spPr>
          <a:xfrm>
            <a:off x="777240" y="2194560"/>
            <a:ext cx="4845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Hub-and-Spoke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5"/>
          <p:cNvSpPr/>
          <p:nvPr/>
        </p:nvSpPr>
        <p:spPr>
          <a:xfrm>
            <a:off x="777240" y="2743200"/>
            <a:ext cx="484596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3c4c57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Central hubs consolidate and sort freight before onward movement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3c4c57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Fewer, larger vehicle movements between hubs improve efficiency at scale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3c4c57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Adds a transfer step and time — best for large, dispersed networks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6"/>
          <p:cNvSpPr/>
          <p:nvPr/>
        </p:nvSpPr>
        <p:spPr>
          <a:xfrm>
            <a:off x="6217920" y="1965960"/>
            <a:ext cx="5440320" cy="265140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7"/>
          <p:cNvSpPr/>
          <p:nvPr/>
        </p:nvSpPr>
        <p:spPr>
          <a:xfrm>
            <a:off x="6217920" y="1965960"/>
            <a:ext cx="5440320" cy="91080"/>
          </a:xfrm>
          <a:prstGeom prst="rect">
            <a:avLst/>
          </a:prstGeom>
          <a:solidFill>
            <a:srgbClr val="f2a1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8"/>
          <p:cNvSpPr/>
          <p:nvPr/>
        </p:nvSpPr>
        <p:spPr>
          <a:xfrm>
            <a:off x="6492240" y="2194560"/>
            <a:ext cx="4845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Point-to-Point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9"/>
          <p:cNvSpPr/>
          <p:nvPr/>
        </p:nvSpPr>
        <p:spPr>
          <a:xfrm>
            <a:off x="6492240" y="2743200"/>
            <a:ext cx="4845960" cy="17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3c4c57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Freight moves directly from origin to destination, no intermediate hub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3c4c57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Faster for high-volume, high-density lanes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799"/>
              </a:spcAft>
              <a:buClr>
                <a:srgbClr val="3c4c57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Less efficient for scattered, low-volume demand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10">
            <a:hlinkClick r:id="rId1"/>
          </p:cNvPr>
          <p:cNvSpPr/>
          <p:nvPr/>
        </p:nvSpPr>
        <p:spPr>
          <a:xfrm>
            <a:off x="502920" y="5029200"/>
            <a:ext cx="4754520" cy="566640"/>
          </a:xfrm>
          <a:prstGeom prst="roundRect">
            <a:avLst>
              <a:gd name="adj" fmla="val 16129"/>
            </a:avLst>
          </a:prstGeom>
          <a:solidFill>
            <a:srgbClr val="f2a1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1">
            <a:hlinkClick r:id="rId2"/>
          </p:cNvPr>
          <p:cNvSpPr/>
          <p:nvPr/>
        </p:nvSpPr>
        <p:spPr>
          <a:xfrm>
            <a:off x="502920" y="5029200"/>
            <a:ext cx="475452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sng">
                <a:solidFill>
                  <a:srgbClr val="13202a"/>
                </a:solidFill>
                <a:effectLst/>
                <a:uFillTx/>
                <a:latin typeface="Aptos"/>
                <a:ea typeface="Aptos"/>
                <a:hlinkClick r:id="rId3"/>
              </a:rPr>
              <a:t>▶  Watch: hub-and-spoke vs point-to-point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2"/>
          <p:cNvSpPr/>
          <p:nvPr/>
        </p:nvSpPr>
        <p:spPr>
          <a:xfrm>
            <a:off x="5577840" y="5074920"/>
            <a:ext cx="5943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A 3-minute comparison to watch before the tutorial.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Route Optimisation and Last-Mile Delivery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2"/>
          <p:cNvSpPr/>
          <p:nvPr/>
        </p:nvSpPr>
        <p:spPr>
          <a:xfrm>
            <a:off x="502920" y="2194560"/>
            <a:ext cx="2605680" cy="228564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3"/>
          <p:cNvSpPr/>
          <p:nvPr/>
        </p:nvSpPr>
        <p:spPr>
          <a:xfrm>
            <a:off x="731520" y="2377440"/>
            <a:ext cx="21027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2a13b"/>
                </a:solidFill>
                <a:effectLst/>
                <a:uFillTx/>
                <a:latin typeface="Aptos Display"/>
                <a:ea typeface="Aptos Display"/>
              </a:rPr>
              <a:t>01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4"/>
          <p:cNvSpPr/>
          <p:nvPr/>
        </p:nvSpPr>
        <p:spPr>
          <a:xfrm>
            <a:off x="731520" y="3063240"/>
            <a:ext cx="2194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Demand aggregation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5"/>
          <p:cNvSpPr/>
          <p:nvPr/>
        </p:nvSpPr>
        <p:spPr>
          <a:xfrm>
            <a:off x="731520" y="3566160"/>
            <a:ext cx="21942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Orders are clustered by area and delivery time window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6"/>
          <p:cNvSpPr/>
          <p:nvPr/>
        </p:nvSpPr>
        <p:spPr>
          <a:xfrm>
            <a:off x="3108960" y="3108960"/>
            <a:ext cx="228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b7b87"/>
                </a:solidFill>
                <a:effectLst/>
                <a:uFillTx/>
                <a:latin typeface="Calibri"/>
              </a:rPr>
              <a:t>▸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7"/>
          <p:cNvSpPr/>
          <p:nvPr/>
        </p:nvSpPr>
        <p:spPr>
          <a:xfrm>
            <a:off x="3337560" y="2194560"/>
            <a:ext cx="2605680" cy="228564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8"/>
          <p:cNvSpPr/>
          <p:nvPr/>
        </p:nvSpPr>
        <p:spPr>
          <a:xfrm>
            <a:off x="3566160" y="2377440"/>
            <a:ext cx="21027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2a13b"/>
                </a:solidFill>
                <a:effectLst/>
                <a:uFillTx/>
                <a:latin typeface="Aptos Display"/>
                <a:ea typeface="Aptos Display"/>
              </a:rPr>
              <a:t>02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9"/>
          <p:cNvSpPr/>
          <p:nvPr/>
        </p:nvSpPr>
        <p:spPr>
          <a:xfrm>
            <a:off x="3566160" y="3063240"/>
            <a:ext cx="2194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Route sequencing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0"/>
          <p:cNvSpPr/>
          <p:nvPr/>
        </p:nvSpPr>
        <p:spPr>
          <a:xfrm>
            <a:off x="3566160" y="3566160"/>
            <a:ext cx="21942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Software optimises stop order to minimise distance and time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1"/>
          <p:cNvSpPr/>
          <p:nvPr/>
        </p:nvSpPr>
        <p:spPr>
          <a:xfrm>
            <a:off x="5943600" y="3108960"/>
            <a:ext cx="228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b7b87"/>
                </a:solidFill>
                <a:effectLst/>
                <a:uFillTx/>
                <a:latin typeface="Calibri"/>
              </a:rPr>
              <a:t>▸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12"/>
          <p:cNvSpPr/>
          <p:nvPr/>
        </p:nvSpPr>
        <p:spPr>
          <a:xfrm>
            <a:off x="6172200" y="2194560"/>
            <a:ext cx="2605680" cy="228564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13"/>
          <p:cNvSpPr/>
          <p:nvPr/>
        </p:nvSpPr>
        <p:spPr>
          <a:xfrm>
            <a:off x="6400800" y="2377440"/>
            <a:ext cx="21027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2a13b"/>
                </a:solidFill>
                <a:effectLst/>
                <a:uFillTx/>
                <a:latin typeface="Aptos Display"/>
                <a:ea typeface="Aptos Display"/>
              </a:rPr>
              <a:t>03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14"/>
          <p:cNvSpPr/>
          <p:nvPr/>
        </p:nvSpPr>
        <p:spPr>
          <a:xfrm>
            <a:off x="6400800" y="3063240"/>
            <a:ext cx="2194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Dispatch and tracking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15"/>
          <p:cNvSpPr/>
          <p:nvPr/>
        </p:nvSpPr>
        <p:spPr>
          <a:xfrm>
            <a:off x="6400800" y="3566160"/>
            <a:ext cx="21942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GPS-enabled real-time visibility of every vehicle in motion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6"/>
          <p:cNvSpPr/>
          <p:nvPr/>
        </p:nvSpPr>
        <p:spPr>
          <a:xfrm>
            <a:off x="8778240" y="3108960"/>
            <a:ext cx="228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6b7b87"/>
                </a:solidFill>
                <a:effectLst/>
                <a:uFillTx/>
                <a:latin typeface="Calibri"/>
              </a:rPr>
              <a:t>▸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hape 17"/>
          <p:cNvSpPr/>
          <p:nvPr/>
        </p:nvSpPr>
        <p:spPr>
          <a:xfrm>
            <a:off x="9006840" y="2194560"/>
            <a:ext cx="2605680" cy="228564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18"/>
          <p:cNvSpPr/>
          <p:nvPr/>
        </p:nvSpPr>
        <p:spPr>
          <a:xfrm>
            <a:off x="9235440" y="2377440"/>
            <a:ext cx="21027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2a13b"/>
                </a:solidFill>
                <a:effectLst/>
                <a:uFillTx/>
                <a:latin typeface="Aptos Display"/>
                <a:ea typeface="Aptos Display"/>
              </a:rPr>
              <a:t>04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9"/>
          <p:cNvSpPr/>
          <p:nvPr/>
        </p:nvSpPr>
        <p:spPr>
          <a:xfrm>
            <a:off x="9235440" y="3063240"/>
            <a:ext cx="2194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Proof of delivery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0"/>
          <p:cNvSpPr/>
          <p:nvPr/>
        </p:nvSpPr>
        <p:spPr>
          <a:xfrm>
            <a:off x="9235440" y="3566160"/>
            <a:ext cx="21942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The loop closes and data feeds the next planning cycle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21"/>
          <p:cNvSpPr/>
          <p:nvPr/>
        </p:nvSpPr>
        <p:spPr>
          <a:xfrm>
            <a:off x="502920" y="4937760"/>
            <a:ext cx="11063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5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Last-mile cost is where most delivery businesses win or lose their margin.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Telematics and GPS Fleet Tracking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0" descr="preencoded.png"/>
          <p:cNvPicPr/>
          <p:nvPr/>
        </p:nvPicPr>
        <p:blipFill>
          <a:blip r:embed="rId1"/>
          <a:stretch/>
        </p:blipFill>
        <p:spPr>
          <a:xfrm>
            <a:off x="6858000" y="1965960"/>
            <a:ext cx="4800240" cy="2697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2"/>
          <p:cNvSpPr/>
          <p:nvPr/>
        </p:nvSpPr>
        <p:spPr>
          <a:xfrm>
            <a:off x="502920" y="1965960"/>
            <a:ext cx="6034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5a8a0"/>
                </a:solidFill>
                <a:effectLst/>
                <a:uFillTx/>
                <a:latin typeface="Aptos Display"/>
                <a:ea typeface="Aptos Display"/>
              </a:rPr>
              <a:t>Real-time visibility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3"/>
          <p:cNvSpPr/>
          <p:nvPr/>
        </p:nvSpPr>
        <p:spPr>
          <a:xfrm>
            <a:off x="502920" y="2258640"/>
            <a:ext cx="6034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Live location and accurate ETAs for customers and dispatchers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4"/>
          <p:cNvSpPr/>
          <p:nvPr/>
        </p:nvSpPr>
        <p:spPr>
          <a:xfrm>
            <a:off x="502920" y="2679120"/>
            <a:ext cx="6034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5a8a0"/>
                </a:solidFill>
                <a:effectLst/>
                <a:uFillTx/>
                <a:latin typeface="Aptos Display"/>
                <a:ea typeface="Aptos Display"/>
              </a:rPr>
              <a:t>Driver behaviour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5"/>
          <p:cNvSpPr/>
          <p:nvPr/>
        </p:nvSpPr>
        <p:spPr>
          <a:xfrm>
            <a:off x="502920" y="2971800"/>
            <a:ext cx="6034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Harsh braking, speeding and idling flagged for coaching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6"/>
          <p:cNvSpPr/>
          <p:nvPr/>
        </p:nvSpPr>
        <p:spPr>
          <a:xfrm>
            <a:off x="502920" y="3392280"/>
            <a:ext cx="6034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5a8a0"/>
                </a:solidFill>
                <a:effectLst/>
                <a:uFillTx/>
                <a:latin typeface="Aptos Display"/>
                <a:ea typeface="Aptos Display"/>
              </a:rPr>
              <a:t>Fuel and theft detection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7"/>
          <p:cNvSpPr/>
          <p:nvPr/>
        </p:nvSpPr>
        <p:spPr>
          <a:xfrm>
            <a:off x="502920" y="3684960"/>
            <a:ext cx="6034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Consumption tracking flags pilferage or inefficient driving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8"/>
          <p:cNvSpPr/>
          <p:nvPr/>
        </p:nvSpPr>
        <p:spPr>
          <a:xfrm>
            <a:off x="502920" y="4105800"/>
            <a:ext cx="6034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5a8a0"/>
                </a:solidFill>
                <a:effectLst/>
                <a:uFillTx/>
                <a:latin typeface="Aptos Display"/>
                <a:ea typeface="Aptos Display"/>
              </a:rPr>
              <a:t>Predictive maintenance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9"/>
          <p:cNvSpPr/>
          <p:nvPr/>
        </p:nvSpPr>
        <p:spPr>
          <a:xfrm>
            <a:off x="502920" y="4398120"/>
            <a:ext cx="60346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Diagnostics can flag a service need before a breakdown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0"/>
          <p:cNvSpPr/>
          <p:nvPr/>
        </p:nvSpPr>
        <p:spPr>
          <a:xfrm>
            <a:off x="6858000" y="4846320"/>
            <a:ext cx="4800240" cy="1142640"/>
          </a:xfrm>
          <a:prstGeom prst="roundRect">
            <a:avLst>
              <a:gd name="adj" fmla="val 6400"/>
            </a:avLst>
          </a:prstGeom>
          <a:solidFill>
            <a:srgbClr val="13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1"/>
          <p:cNvSpPr/>
          <p:nvPr/>
        </p:nvSpPr>
        <p:spPr>
          <a:xfrm>
            <a:off x="7086600" y="4937760"/>
            <a:ext cx="438876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r>
              <a:rPr b="1" lang="en-US" sz="2600" strike="noStrike" u="none">
                <a:solidFill>
                  <a:srgbClr val="7fb800"/>
                </a:solidFill>
                <a:effectLst/>
                <a:uFillTx/>
                <a:latin typeface="Aptos Display"/>
                <a:ea typeface="Aptos Display"/>
              </a:rPr>
              <a:t>10–15%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d6e1e7"/>
                </a:solidFill>
                <a:effectLst/>
                <a:uFillTx/>
                <a:latin typeface="Aptos"/>
                <a:ea typeface="Aptos"/>
              </a:rPr>
              <a:t>illustrative fuel savings reported from telematics-driven driver coaching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12">
            <a:hlinkClick r:id="rId2"/>
          </p:cNvPr>
          <p:cNvSpPr/>
          <p:nvPr/>
        </p:nvSpPr>
        <p:spPr>
          <a:xfrm>
            <a:off x="502920" y="5120640"/>
            <a:ext cx="4754520" cy="566640"/>
          </a:xfrm>
          <a:prstGeom prst="roundRect">
            <a:avLst>
              <a:gd name="adj" fmla="val 16129"/>
            </a:avLst>
          </a:prstGeom>
          <a:solidFill>
            <a:srgbClr val="f2a1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3">
            <a:hlinkClick r:id="rId3"/>
          </p:cNvPr>
          <p:cNvSpPr/>
          <p:nvPr/>
        </p:nvSpPr>
        <p:spPr>
          <a:xfrm>
            <a:off x="502920" y="5120640"/>
            <a:ext cx="475452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sng">
                <a:solidFill>
                  <a:srgbClr val="13202a"/>
                </a:solidFill>
                <a:effectLst/>
                <a:uFillTx/>
                <a:latin typeface="Aptos"/>
                <a:ea typeface="Aptos"/>
                <a:hlinkClick r:id="rId4"/>
              </a:rPr>
              <a:t>▶  Watch: what is telematics?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TUTORIAL / IN-CLASS ACTIVITY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Fleet Sizing and Route Case Exercise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2"/>
          <p:cNvSpPr/>
          <p:nvPr/>
        </p:nvSpPr>
        <p:spPr>
          <a:xfrm>
            <a:off x="502920" y="178308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7fb800"/>
                </a:solidFill>
                <a:effectLst/>
                <a:uFillTx/>
                <a:latin typeface="Aptos"/>
                <a:ea typeface="Aptos"/>
              </a:rPr>
              <a:t>⏱ 20 minutes   •   Small groups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3"/>
          <p:cNvSpPr/>
          <p:nvPr/>
        </p:nvSpPr>
        <p:spPr>
          <a:xfrm>
            <a:off x="502920" y="2377440"/>
            <a:ext cx="1106388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Aft>
                <a:spcPts val="1400"/>
              </a:spcAft>
              <a:tabLst>
                <a:tab algn="l" pos="0"/>
              </a:tabLst>
            </a:pPr>
            <a:r>
              <a:rPr b="0" lang="en-US" sz="1700" strike="noStrike" u="none">
                <a:solidFill>
                  <a:srgbClr val="e4ecf0"/>
                </a:solidFill>
                <a:effectLst/>
                <a:uFillTx/>
                <a:latin typeface="Aptos"/>
                <a:ea typeface="Aptos"/>
              </a:rPr>
              <a:t>1.  Each group receives a delivery brief: daily demand volume, number of zones, vehicle capacity and average zone-to-zone distance.2.  Calculate the minimum number of vehicles needed to cover daily demand within the shift window — show your working.3.  Decide whether hub-and-spoke or point-to-point fits this demand pattern, and justify the choice.4.  Name one telematics metric you would track in month one to validate your fleet plan.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4"/>
          <p:cNvSpPr/>
          <p:nvPr/>
        </p:nvSpPr>
        <p:spPr>
          <a:xfrm>
            <a:off x="502920" y="5349240"/>
            <a:ext cx="11155320" cy="685440"/>
          </a:xfrm>
          <a:prstGeom prst="roundRect">
            <a:avLst>
              <a:gd name="adj" fmla="val 10667"/>
            </a:avLst>
          </a:prstGeom>
          <a:solidFill>
            <a:srgbClr val="f2a1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5"/>
          <p:cNvSpPr/>
          <p:nvPr/>
        </p:nvSpPr>
        <p:spPr>
          <a:xfrm>
            <a:off x="777240" y="5349240"/>
            <a:ext cx="106066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Deliverable:  a one-page fleet-sizing worksheet with vehicle count, network-design choice and chosen telematics metric.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QUIZ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Quick Check — Questions 1 to 3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"/>
          <p:cNvSpPr/>
          <p:nvPr/>
        </p:nvSpPr>
        <p:spPr>
          <a:xfrm>
            <a:off x="502920" y="182880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1.  Total cost of ownership for a fleet vehicle includes all of the following EXCEPT: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6858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Fuel cost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34290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Driver cost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61722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Brand advertising spend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6"/>
          <p:cNvSpPr/>
          <p:nvPr/>
        </p:nvSpPr>
        <p:spPr>
          <a:xfrm>
            <a:off x="89154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Maintenance cost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7"/>
          <p:cNvSpPr/>
          <p:nvPr/>
        </p:nvSpPr>
        <p:spPr>
          <a:xfrm>
            <a:off x="502920" y="32918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2.  A design where freight is consolidated at central hubs before onward movement is called: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8"/>
          <p:cNvSpPr/>
          <p:nvPr/>
        </p:nvSpPr>
        <p:spPr>
          <a:xfrm>
            <a:off x="6858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Point-to-point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9"/>
          <p:cNvSpPr/>
          <p:nvPr/>
        </p:nvSpPr>
        <p:spPr>
          <a:xfrm>
            <a:off x="34290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Hub-and-spoke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0"/>
          <p:cNvSpPr/>
          <p:nvPr/>
        </p:nvSpPr>
        <p:spPr>
          <a:xfrm>
            <a:off x="61722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Milk run only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1"/>
          <p:cNvSpPr/>
          <p:nvPr/>
        </p:nvSpPr>
        <p:spPr>
          <a:xfrm>
            <a:off x="89154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Cross-docking only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12"/>
          <p:cNvSpPr/>
          <p:nvPr/>
        </p:nvSpPr>
        <p:spPr>
          <a:xfrm>
            <a:off x="502920" y="475488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3.  Point-to-point network design is generally most efficient for: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3"/>
          <p:cNvSpPr/>
          <p:nvPr/>
        </p:nvSpPr>
        <p:spPr>
          <a:xfrm>
            <a:off x="6858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Scattered, low-volume demand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4"/>
          <p:cNvSpPr/>
          <p:nvPr/>
        </p:nvSpPr>
        <p:spPr>
          <a:xfrm>
            <a:off x="34290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High-volume, direct lanes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5"/>
          <p:cNvSpPr/>
          <p:nvPr/>
        </p:nvSpPr>
        <p:spPr>
          <a:xfrm>
            <a:off x="61722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Only air cargo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16"/>
          <p:cNvSpPr/>
          <p:nvPr/>
        </p:nvSpPr>
        <p:spPr>
          <a:xfrm>
            <a:off x="89154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Only rail freight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  •  QUIZ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Quick Check — Questions 4 to 6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2"/>
          <p:cNvSpPr/>
          <p:nvPr/>
        </p:nvSpPr>
        <p:spPr>
          <a:xfrm>
            <a:off x="502920" y="182880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4.  Route optimisation software primarily helps by: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3"/>
          <p:cNvSpPr/>
          <p:nvPr/>
        </p:nvSpPr>
        <p:spPr>
          <a:xfrm>
            <a:off x="6858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Reducing driver salaries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4"/>
          <p:cNvSpPr/>
          <p:nvPr/>
        </p:nvSpPr>
        <p:spPr>
          <a:xfrm>
            <a:off x="34290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Sequencing stops to cut distance/time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5"/>
          <p:cNvSpPr/>
          <p:nvPr/>
        </p:nvSpPr>
        <p:spPr>
          <a:xfrm>
            <a:off x="61722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Removing the need for insurance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6"/>
          <p:cNvSpPr/>
          <p:nvPr/>
        </p:nvSpPr>
        <p:spPr>
          <a:xfrm>
            <a:off x="89154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Replacing telematics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7"/>
          <p:cNvSpPr/>
          <p:nvPr/>
        </p:nvSpPr>
        <p:spPr>
          <a:xfrm>
            <a:off x="502920" y="32918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5.  Telematics data can be used for all of the following EXCEPT: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8"/>
          <p:cNvSpPr/>
          <p:nvPr/>
        </p:nvSpPr>
        <p:spPr>
          <a:xfrm>
            <a:off x="6858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Real-time location tracking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9"/>
          <p:cNvSpPr/>
          <p:nvPr/>
        </p:nvSpPr>
        <p:spPr>
          <a:xfrm>
            <a:off x="34290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Driver behaviour monitoring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10"/>
          <p:cNvSpPr/>
          <p:nvPr/>
        </p:nvSpPr>
        <p:spPr>
          <a:xfrm>
            <a:off x="61722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Predictive maintenance alerts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11"/>
          <p:cNvSpPr/>
          <p:nvPr/>
        </p:nvSpPr>
        <p:spPr>
          <a:xfrm>
            <a:off x="89154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Setting road tax rates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2"/>
          <p:cNvSpPr/>
          <p:nvPr/>
        </p:nvSpPr>
        <p:spPr>
          <a:xfrm>
            <a:off x="502920" y="475488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6.  The largest recurring cost component in most fleet TCO models is typically: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13"/>
          <p:cNvSpPr/>
          <p:nvPr/>
        </p:nvSpPr>
        <p:spPr>
          <a:xfrm>
            <a:off x="6858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Insurance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14"/>
          <p:cNvSpPr/>
          <p:nvPr/>
        </p:nvSpPr>
        <p:spPr>
          <a:xfrm>
            <a:off x="34290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Fuel / energy cost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15"/>
          <p:cNvSpPr/>
          <p:nvPr/>
        </p:nvSpPr>
        <p:spPr>
          <a:xfrm>
            <a:off x="61722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Driver training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16"/>
          <p:cNvSpPr/>
          <p:nvPr/>
        </p:nvSpPr>
        <p:spPr>
          <a:xfrm>
            <a:off x="89154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Vehicle depreciation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1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Answer Key — Session 1 Quiz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2"/>
          <p:cNvSpPr/>
          <p:nvPr/>
        </p:nvSpPr>
        <p:spPr>
          <a:xfrm>
            <a:off x="502920" y="201168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3"/>
          <p:cNvSpPr/>
          <p:nvPr/>
        </p:nvSpPr>
        <p:spPr>
          <a:xfrm>
            <a:off x="731520" y="217620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Q1  ·  C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4"/>
          <p:cNvSpPr/>
          <p:nvPr/>
        </p:nvSpPr>
        <p:spPr>
          <a:xfrm>
            <a:off x="731520" y="257868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Advertising isn't a TCO component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5"/>
          <p:cNvSpPr/>
          <p:nvPr/>
        </p:nvSpPr>
        <p:spPr>
          <a:xfrm>
            <a:off x="6217920" y="201168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6"/>
          <p:cNvSpPr/>
          <p:nvPr/>
        </p:nvSpPr>
        <p:spPr>
          <a:xfrm>
            <a:off x="6446520" y="217620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Q4  ·  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7"/>
          <p:cNvSpPr/>
          <p:nvPr/>
        </p:nvSpPr>
        <p:spPr>
          <a:xfrm>
            <a:off x="6446520" y="257868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Optimises stop sequencing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8"/>
          <p:cNvSpPr/>
          <p:nvPr/>
        </p:nvSpPr>
        <p:spPr>
          <a:xfrm>
            <a:off x="502920" y="342900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9"/>
          <p:cNvSpPr/>
          <p:nvPr/>
        </p:nvSpPr>
        <p:spPr>
          <a:xfrm>
            <a:off x="731520" y="359352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Q2  ·  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0"/>
          <p:cNvSpPr/>
          <p:nvPr/>
        </p:nvSpPr>
        <p:spPr>
          <a:xfrm>
            <a:off x="731520" y="399600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Hubs consolidate freight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11"/>
          <p:cNvSpPr/>
          <p:nvPr/>
        </p:nvSpPr>
        <p:spPr>
          <a:xfrm>
            <a:off x="6217920" y="342900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2"/>
          <p:cNvSpPr/>
          <p:nvPr/>
        </p:nvSpPr>
        <p:spPr>
          <a:xfrm>
            <a:off x="6446520" y="359352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Q5  ·  D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3"/>
          <p:cNvSpPr/>
          <p:nvPr/>
        </p:nvSpPr>
        <p:spPr>
          <a:xfrm>
            <a:off x="6446520" y="399600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Road tax is set by regulation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14"/>
          <p:cNvSpPr/>
          <p:nvPr/>
        </p:nvSpPr>
        <p:spPr>
          <a:xfrm>
            <a:off x="502920" y="484632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5"/>
          <p:cNvSpPr/>
          <p:nvPr/>
        </p:nvSpPr>
        <p:spPr>
          <a:xfrm>
            <a:off x="731520" y="501084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Q3  ·  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6"/>
          <p:cNvSpPr/>
          <p:nvPr/>
        </p:nvSpPr>
        <p:spPr>
          <a:xfrm>
            <a:off x="731520" y="541332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Point-to-point suits dense lanes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17"/>
          <p:cNvSpPr/>
          <p:nvPr/>
        </p:nvSpPr>
        <p:spPr>
          <a:xfrm>
            <a:off x="6217920" y="484632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8"/>
          <p:cNvSpPr/>
          <p:nvPr/>
        </p:nvSpPr>
        <p:spPr>
          <a:xfrm>
            <a:off x="6446520" y="501084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Q6  ·  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19"/>
          <p:cNvSpPr/>
          <p:nvPr/>
        </p:nvSpPr>
        <p:spPr>
          <a:xfrm>
            <a:off x="6446520" y="541332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Fuel dominates recurring cost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9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3202a">
              <a:alpha val="8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1"/>
          <p:cNvSpPr/>
          <p:nvPr/>
        </p:nvSpPr>
        <p:spPr>
          <a:xfrm>
            <a:off x="502920" y="1463040"/>
            <a:ext cx="274284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0" strike="noStrike" u="none">
                <a:solidFill>
                  <a:srgbClr val="7fb800"/>
                </a:solidFill>
                <a:effectLst/>
                <a:uFillTx/>
                <a:latin typeface="Aptos Display"/>
                <a:ea typeface="Aptos Display"/>
              </a:rPr>
              <a:t>02</a:t>
            </a:r>
            <a:endParaRPr b="0" lang="en-US" sz="9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2"/>
          <p:cNvSpPr/>
          <p:nvPr/>
        </p:nvSpPr>
        <p:spPr>
          <a:xfrm>
            <a:off x="502920" y="283464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20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SESSION 2  •  11:30 – 1:30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3"/>
          <p:cNvSpPr/>
          <p:nvPr/>
        </p:nvSpPr>
        <p:spPr>
          <a:xfrm>
            <a:off x="502920" y="3291840"/>
            <a:ext cx="86864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Regulatory Compliance and Sustainability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4"/>
          <p:cNvSpPr/>
          <p:nvPr/>
        </p:nvSpPr>
        <p:spPr>
          <a:xfrm>
            <a:off x="502920" y="4846320"/>
            <a:ext cx="8229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e2ede4"/>
                </a:solidFill>
                <a:effectLst/>
                <a:uFillTx/>
                <a:latin typeface="Aptos"/>
                <a:ea typeface="Aptos"/>
              </a:rPr>
              <a:t>Permits, e-way bills, driver safety, emission norms — and the shift to green fleets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  •  LEARNING OBJECTIVES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What you will be able to do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2"/>
          <p:cNvSpPr/>
          <p:nvPr/>
        </p:nvSpPr>
        <p:spPr>
          <a:xfrm>
            <a:off x="502920" y="1965960"/>
            <a:ext cx="502560" cy="502560"/>
          </a:xfrm>
          <a:prstGeom prst="ellipse">
            <a:avLst/>
          </a:prstGeom>
          <a:solidFill>
            <a:srgbClr val="7fb8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3"/>
          <p:cNvSpPr/>
          <p:nvPr/>
        </p:nvSpPr>
        <p:spPr>
          <a:xfrm>
            <a:off x="502920" y="196596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4"/>
          <p:cNvSpPr/>
          <p:nvPr/>
        </p:nvSpPr>
        <p:spPr>
          <a:xfrm>
            <a:off x="1234440" y="201168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Identify the key permits and licences required to run a commercial fleet in India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5"/>
          <p:cNvSpPr/>
          <p:nvPr/>
        </p:nvSpPr>
        <p:spPr>
          <a:xfrm>
            <a:off x="502920" y="2743200"/>
            <a:ext cx="502560" cy="502560"/>
          </a:xfrm>
          <a:prstGeom prst="ellipse">
            <a:avLst/>
          </a:prstGeom>
          <a:solidFill>
            <a:srgbClr val="7fb8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6"/>
          <p:cNvSpPr/>
          <p:nvPr/>
        </p:nvSpPr>
        <p:spPr>
          <a:xfrm>
            <a:off x="502920" y="274320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7"/>
          <p:cNvSpPr/>
          <p:nvPr/>
        </p:nvSpPr>
        <p:spPr>
          <a:xfrm>
            <a:off x="1234440" y="278892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Explain the e-way bill requirement and its role in goods-movement compliance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8"/>
          <p:cNvSpPr/>
          <p:nvPr/>
        </p:nvSpPr>
        <p:spPr>
          <a:xfrm>
            <a:off x="502920" y="3520440"/>
            <a:ext cx="502560" cy="502560"/>
          </a:xfrm>
          <a:prstGeom prst="ellipse">
            <a:avLst/>
          </a:prstGeom>
          <a:solidFill>
            <a:srgbClr val="7fb8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9"/>
          <p:cNvSpPr/>
          <p:nvPr/>
        </p:nvSpPr>
        <p:spPr>
          <a:xfrm>
            <a:off x="502920" y="352044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10"/>
          <p:cNvSpPr/>
          <p:nvPr/>
        </p:nvSpPr>
        <p:spPr>
          <a:xfrm>
            <a:off x="1234440" y="356616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Describe driver licensing, safety management and fatigue management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11"/>
          <p:cNvSpPr/>
          <p:nvPr/>
        </p:nvSpPr>
        <p:spPr>
          <a:xfrm>
            <a:off x="502920" y="4297680"/>
            <a:ext cx="502560" cy="502560"/>
          </a:xfrm>
          <a:prstGeom prst="ellipse">
            <a:avLst/>
          </a:prstGeom>
          <a:solidFill>
            <a:srgbClr val="7fb8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12"/>
          <p:cNvSpPr/>
          <p:nvPr/>
        </p:nvSpPr>
        <p:spPr>
          <a:xfrm>
            <a:off x="502920" y="429768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3"/>
          <p:cNvSpPr/>
          <p:nvPr/>
        </p:nvSpPr>
        <p:spPr>
          <a:xfrm>
            <a:off x="1234440" y="434340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Explain BS-VI emission norms and their impact on fleet composition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14"/>
          <p:cNvSpPr/>
          <p:nvPr/>
        </p:nvSpPr>
        <p:spPr>
          <a:xfrm>
            <a:off x="502920" y="5074920"/>
            <a:ext cx="502560" cy="502560"/>
          </a:xfrm>
          <a:prstGeom prst="ellipse">
            <a:avLst/>
          </a:prstGeom>
          <a:solidFill>
            <a:srgbClr val="7fb8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15"/>
          <p:cNvSpPr/>
          <p:nvPr/>
        </p:nvSpPr>
        <p:spPr>
          <a:xfrm>
            <a:off x="502920" y="5074920"/>
            <a:ext cx="502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16"/>
          <p:cNvSpPr/>
          <p:nvPr/>
        </p:nvSpPr>
        <p:spPr>
          <a:xfrm>
            <a:off x="1234440" y="512064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Outline how fleet KPIs and green-fleet adoption shape transport strategy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17"/>
          <p:cNvSpPr/>
          <p:nvPr/>
        </p:nvSpPr>
        <p:spPr>
          <a:xfrm>
            <a:off x="502920" y="594360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⏱  Duration: 120 minutes, including tutorial and quiz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Key Permits and Compliance Documents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14" name="Table 0"/>
          <p:cNvGraphicFramePr/>
          <p:nvPr/>
        </p:nvGraphicFramePr>
        <p:xfrm>
          <a:off x="502920" y="1965960"/>
          <a:ext cx="11155320" cy="2901240"/>
        </p:xfrm>
        <a:graphic>
          <a:graphicData uri="http://schemas.openxmlformats.org/drawingml/2006/table">
            <a:tbl>
              <a:tblPr/>
              <a:tblGrid>
                <a:gridCol w="3840480"/>
                <a:gridCol w="7315200"/>
              </a:tblGrid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Document</a:t>
                      </a:r>
                      <a:endParaRPr b="0" lang="en-US" sz="1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solidFill>
                      <a:srgbClr val="13202a"/>
                    </a:solidFill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Purpose</a:t>
                      </a:r>
                      <a:endParaRPr b="0" lang="en-US" sz="1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solidFill>
                      <a:srgbClr val="13202a"/>
                    </a:solidFill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National / State Permit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Authorises commercial operation across state or national routes under the Motor Vehicles Act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Fitness Certificate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Certifies roadworthiness; must be renewed periodically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Commercial / Heavy Licence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Authorises driving of goods or passenger commercial vehicles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Insurance (third-party)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Third-party cover is mandatory; comprehensive cover is recommended for fleet assets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PUC Certificate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Confirms the vehicle meets emissions compliance requirements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5" name="Text 2"/>
          <p:cNvSpPr/>
          <p:nvPr/>
        </p:nvSpPr>
        <p:spPr>
          <a:xfrm>
            <a:off x="502920" y="4937760"/>
            <a:ext cx="11063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4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One lapsed document can ground a vehicle — compliance is an operations job, not a back-office one.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The E-Way Bill, at a Glance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Shape 2"/>
          <p:cNvSpPr/>
          <p:nvPr/>
        </p:nvSpPr>
        <p:spPr>
          <a:xfrm>
            <a:off x="502920" y="2011680"/>
            <a:ext cx="3565800" cy="21942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3"/>
          <p:cNvSpPr/>
          <p:nvPr/>
        </p:nvSpPr>
        <p:spPr>
          <a:xfrm>
            <a:off x="731520" y="2240280"/>
            <a:ext cx="31086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15a8a0"/>
                </a:solidFill>
                <a:effectLst/>
                <a:uFillTx/>
                <a:latin typeface="Aptos Display"/>
                <a:ea typeface="Aptos Display"/>
              </a:rPr>
              <a:t>₹50,000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4"/>
          <p:cNvSpPr/>
          <p:nvPr/>
        </p:nvSpPr>
        <p:spPr>
          <a:xfrm>
            <a:off x="731520" y="3108960"/>
            <a:ext cx="31086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Consignment value above which an e-way bill is mandatory for inter-state goods movement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Shape 5"/>
          <p:cNvSpPr/>
          <p:nvPr/>
        </p:nvSpPr>
        <p:spPr>
          <a:xfrm>
            <a:off x="4297680" y="2011680"/>
            <a:ext cx="3565800" cy="21942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6"/>
          <p:cNvSpPr/>
          <p:nvPr/>
        </p:nvSpPr>
        <p:spPr>
          <a:xfrm>
            <a:off x="4526280" y="2240280"/>
            <a:ext cx="31086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f2a13b"/>
                </a:solidFill>
                <a:effectLst/>
                <a:uFillTx/>
                <a:latin typeface="Aptos Display"/>
                <a:ea typeface="Aptos Display"/>
              </a:rPr>
              <a:t>1 day / 200 km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7"/>
          <p:cNvSpPr/>
          <p:nvPr/>
        </p:nvSpPr>
        <p:spPr>
          <a:xfrm>
            <a:off x="4526280" y="3108960"/>
            <a:ext cx="31086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Standard validity period for regular cargo under CGST rules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8"/>
          <p:cNvSpPr/>
          <p:nvPr/>
        </p:nvSpPr>
        <p:spPr>
          <a:xfrm>
            <a:off x="8092440" y="2011680"/>
            <a:ext cx="3565800" cy="219420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9"/>
          <p:cNvSpPr/>
          <p:nvPr/>
        </p:nvSpPr>
        <p:spPr>
          <a:xfrm>
            <a:off x="8321040" y="2240280"/>
            <a:ext cx="31086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c0392b"/>
                </a:solidFill>
                <a:effectLst/>
                <a:uFillTx/>
                <a:latin typeface="Aptos Display"/>
                <a:ea typeface="Aptos Display"/>
              </a:rPr>
              <a:t>₹10,000+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10"/>
          <p:cNvSpPr/>
          <p:nvPr/>
        </p:nvSpPr>
        <p:spPr>
          <a:xfrm>
            <a:off x="8321040" y="3108960"/>
            <a:ext cx="31086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Minimum penalty for non-compliance, alongside possible detention of vehicle and goods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11"/>
          <p:cNvSpPr/>
          <p:nvPr/>
        </p:nvSpPr>
        <p:spPr>
          <a:xfrm>
            <a:off x="502920" y="4389120"/>
            <a:ext cx="110638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4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Intra-state thresholds vary by state (some allow up to ₹2,00,000) — always verify the applicable state notification before planning a shipment.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12">
            <a:hlinkClick r:id="rId1"/>
          </p:cNvPr>
          <p:cNvSpPr/>
          <p:nvPr/>
        </p:nvSpPr>
        <p:spPr>
          <a:xfrm>
            <a:off x="502920" y="5166360"/>
            <a:ext cx="4754520" cy="566640"/>
          </a:xfrm>
          <a:prstGeom prst="roundRect">
            <a:avLst>
              <a:gd name="adj" fmla="val 16129"/>
            </a:avLst>
          </a:prstGeom>
          <a:solidFill>
            <a:srgbClr val="f2a13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3">
            <a:hlinkClick r:id="rId2"/>
          </p:cNvPr>
          <p:cNvSpPr/>
          <p:nvPr/>
        </p:nvSpPr>
        <p:spPr>
          <a:xfrm>
            <a:off x="502920" y="5166360"/>
            <a:ext cx="475452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sng">
                <a:solidFill>
                  <a:srgbClr val="13202a"/>
                </a:solidFill>
                <a:effectLst/>
                <a:uFillTx/>
                <a:latin typeface="Aptos"/>
                <a:ea typeface="Aptos"/>
                <a:hlinkClick r:id="rId3"/>
              </a:rPr>
              <a:t>▶  Watch: e-way bill rules explained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Driver and Safety Management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2"/>
          <p:cNvSpPr/>
          <p:nvPr/>
        </p:nvSpPr>
        <p:spPr>
          <a:xfrm>
            <a:off x="502920" y="1965960"/>
            <a:ext cx="5440320" cy="14169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731520" y="213048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Licensing tiers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731520" y="2532960"/>
            <a:ext cx="4983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Light Motor Vehicle, Heavy Motor Vehicle and commercial badge requirements apply by vehicle class.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5"/>
          <p:cNvSpPr/>
          <p:nvPr/>
        </p:nvSpPr>
        <p:spPr>
          <a:xfrm>
            <a:off x="6217920" y="1965960"/>
            <a:ext cx="5440320" cy="14169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6"/>
          <p:cNvSpPr/>
          <p:nvPr/>
        </p:nvSpPr>
        <p:spPr>
          <a:xfrm>
            <a:off x="6446520" y="213048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Fatigue management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7"/>
          <p:cNvSpPr/>
          <p:nvPr/>
        </p:nvSpPr>
        <p:spPr>
          <a:xfrm>
            <a:off x="6446520" y="2532960"/>
            <a:ext cx="4983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Structured rest breaks reduce fatigue-related accidents on long-haul routes.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8"/>
          <p:cNvSpPr/>
          <p:nvPr/>
        </p:nvSpPr>
        <p:spPr>
          <a:xfrm>
            <a:off x="502920" y="3657600"/>
            <a:ext cx="5440320" cy="14169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9"/>
          <p:cNvSpPr/>
          <p:nvPr/>
        </p:nvSpPr>
        <p:spPr>
          <a:xfrm>
            <a:off x="731520" y="382212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Training and safety scoring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10"/>
          <p:cNvSpPr/>
          <p:nvPr/>
        </p:nvSpPr>
        <p:spPr>
          <a:xfrm>
            <a:off x="731520" y="4224600"/>
            <a:ext cx="4983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Increasingly driven by telematics data rather than periodic manual reviews.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Shape 11"/>
          <p:cNvSpPr/>
          <p:nvPr/>
        </p:nvSpPr>
        <p:spPr>
          <a:xfrm>
            <a:off x="6217920" y="3657600"/>
            <a:ext cx="5440320" cy="14169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12"/>
          <p:cNvSpPr/>
          <p:nvPr/>
        </p:nvSpPr>
        <p:spPr>
          <a:xfrm>
            <a:off x="6446520" y="382212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Insurance and liability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13"/>
          <p:cNvSpPr/>
          <p:nvPr/>
        </p:nvSpPr>
        <p:spPr>
          <a:xfrm>
            <a:off x="6446520" y="4224600"/>
            <a:ext cx="498312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Third-party cover is mandatory; comprehensive cover is standard for fleet assets.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4"/>
          <p:cNvSpPr/>
          <p:nvPr/>
        </p:nvSpPr>
        <p:spPr>
          <a:xfrm>
            <a:off x="502920" y="5074920"/>
            <a:ext cx="11063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5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The safest fleets treat driver coaching as a weekly habit, not an annual event.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Emissions and the Green Fleet Transition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7" name="Image 0" descr="preencoded.png"/>
          <p:cNvPicPr/>
          <p:nvPr/>
        </p:nvPicPr>
        <p:blipFill>
          <a:blip r:embed="rId1"/>
          <a:stretch/>
        </p:blipFill>
        <p:spPr>
          <a:xfrm>
            <a:off x="6858000" y="1965960"/>
            <a:ext cx="4800240" cy="310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8" name="Text 2"/>
          <p:cNvSpPr/>
          <p:nvPr/>
        </p:nvSpPr>
        <p:spPr>
          <a:xfrm>
            <a:off x="502920" y="1965960"/>
            <a:ext cx="6034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7fb800"/>
                </a:solidFill>
                <a:effectLst/>
                <a:uFillTx/>
                <a:latin typeface="Aptos Display"/>
                <a:ea typeface="Aptos Display"/>
              </a:rPr>
              <a:t>BS-VI emission norms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3"/>
          <p:cNvSpPr/>
          <p:nvPr/>
        </p:nvSpPr>
        <p:spPr>
          <a:xfrm>
            <a:off x="502920" y="2258640"/>
            <a:ext cx="6034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In force since April 2020, with tightened Real Driving Emission checks added later; strict NOx and particulate limits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4"/>
          <p:cNvSpPr/>
          <p:nvPr/>
        </p:nvSpPr>
        <p:spPr>
          <a:xfrm>
            <a:off x="502920" y="2834640"/>
            <a:ext cx="6034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7fb800"/>
                </a:solidFill>
                <a:effectLst/>
                <a:uFillTx/>
                <a:latin typeface="Aptos Display"/>
                <a:ea typeface="Aptos Display"/>
              </a:rPr>
              <a:t>CNG and LNG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5"/>
          <p:cNvSpPr/>
          <p:nvPr/>
        </p:nvSpPr>
        <p:spPr>
          <a:xfrm>
            <a:off x="502920" y="3127320"/>
            <a:ext cx="6034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Transitional lower-emission fuels widely adopted by commercial fleets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6"/>
          <p:cNvSpPr/>
          <p:nvPr/>
        </p:nvSpPr>
        <p:spPr>
          <a:xfrm>
            <a:off x="502920" y="3703320"/>
            <a:ext cx="6034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7fb800"/>
                </a:solidFill>
                <a:effectLst/>
                <a:uFillTx/>
                <a:latin typeface="Aptos Display"/>
                <a:ea typeface="Aptos Display"/>
              </a:rPr>
              <a:t>Electric fleet adoption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7"/>
          <p:cNvSpPr/>
          <p:nvPr/>
        </p:nvSpPr>
        <p:spPr>
          <a:xfrm>
            <a:off x="502920" y="3996000"/>
            <a:ext cx="6034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Growing fastest in last-mile urban logistics and intra-city bus fleets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8"/>
          <p:cNvSpPr/>
          <p:nvPr/>
        </p:nvSpPr>
        <p:spPr>
          <a:xfrm>
            <a:off x="502920" y="4572000"/>
            <a:ext cx="6034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7fb800"/>
                </a:solidFill>
                <a:effectLst/>
                <a:uFillTx/>
                <a:latin typeface="Aptos Display"/>
                <a:ea typeface="Aptos Display"/>
              </a:rPr>
              <a:t>Carbon reporting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9"/>
          <p:cNvSpPr/>
          <p:nvPr/>
        </p:nvSpPr>
        <p:spPr>
          <a:xfrm>
            <a:off x="502920" y="4864680"/>
            <a:ext cx="6034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Increasingly expected by large corporate shippers from their logistics partners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10"/>
          <p:cNvSpPr/>
          <p:nvPr/>
        </p:nvSpPr>
        <p:spPr>
          <a:xfrm>
            <a:off x="502920" y="5532120"/>
            <a:ext cx="60346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4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Emissions are now a fleet-planning input, not an afterthought.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  •  CONCEPT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Common Fleet KPIs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259" name="Table 0"/>
          <p:cNvGraphicFramePr/>
          <p:nvPr/>
        </p:nvGraphicFramePr>
        <p:xfrm>
          <a:off x="502920" y="1965960"/>
          <a:ext cx="11155320" cy="2677320"/>
        </p:xfrm>
        <a:graphic>
          <a:graphicData uri="http://schemas.openxmlformats.org/drawingml/2006/table">
            <a:tbl>
              <a:tblPr/>
              <a:tblGrid>
                <a:gridCol w="3840480"/>
                <a:gridCol w="7315200"/>
              </a:tblGrid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KPI</a:t>
                      </a:r>
                      <a:endParaRPr b="0" lang="en-US" sz="1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solidFill>
                      <a:srgbClr val="13202a"/>
                    </a:solidFill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1400" strike="noStrike" u="non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What it measures</a:t>
                      </a:r>
                      <a:endParaRPr b="0" lang="en-US" sz="1400" strike="noStrike" u="non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solidFill>
                      <a:srgbClr val="13202a"/>
                    </a:solidFill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Vehicle utilisation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Share of available vehicle-time actually in productive use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Cost per km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Total operating cost divided by distance run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On-time delivery %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Service reliability from the customer's perspective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Fuel efficiency (km/l or km/kWh)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Energy efficiency of the fleet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  <a:tr h="383760"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Downtime / breakdown rate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109440" rIns="109440" tIns="109440" bIns="10944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1300" strike="noStrike" u="none">
                          <a:solidFill>
                            <a:srgbClr val="25323c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Effectiveness of the maintenance programme</a:t>
                      </a:r>
                      <a:endParaRPr b="0" lang="en-US" sz="1300" strike="noStrike" u="non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ctr" marL="109440" marR="109440">
                    <a:lnL w="12240">
                      <a:solidFill>
                        <a:srgbClr val="dde4e8"/>
                      </a:solidFill>
                      <a:prstDash val="solid"/>
                    </a:lnL>
                    <a:lnR w="12240">
                      <a:solidFill>
                        <a:srgbClr val="dde4e8"/>
                      </a:solidFill>
                      <a:prstDash val="solid"/>
                    </a:lnR>
                    <a:lnT w="12240">
                      <a:solidFill>
                        <a:srgbClr val="dde4e8"/>
                      </a:solidFill>
                      <a:prstDash val="solid"/>
                    </a:lnT>
                    <a:lnB w="12240">
                      <a:solidFill>
                        <a:srgbClr val="dde4e8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60" name="Text 2"/>
          <p:cNvSpPr/>
          <p:nvPr/>
        </p:nvSpPr>
        <p:spPr>
          <a:xfrm>
            <a:off x="502920" y="4937760"/>
            <a:ext cx="11063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4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Pick three KPIs and review them weekly — a dashboard nobody reads changes nothing.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7fb800"/>
                </a:solidFill>
                <a:effectLst/>
                <a:uFillTx/>
                <a:latin typeface="Aptos"/>
                <a:ea typeface="Aptos"/>
              </a:rPr>
              <a:t>SESSION 2  •  TUTORIAL / IN-CLASS ACTIVITY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Compliance Audit Exercise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2"/>
          <p:cNvSpPr/>
          <p:nvPr/>
        </p:nvSpPr>
        <p:spPr>
          <a:xfrm>
            <a:off x="502920" y="178308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⏱ 20 minutes   •   Pairs or small groups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4" name="Text 3"/>
          <p:cNvSpPr/>
          <p:nvPr/>
        </p:nvSpPr>
        <p:spPr>
          <a:xfrm>
            <a:off x="502920" y="2377440"/>
            <a:ext cx="1106388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spcAft>
                <a:spcPts val="1400"/>
              </a:spcAft>
              <a:tabLst>
                <a:tab algn="l" pos="0"/>
              </a:tabLst>
            </a:pPr>
            <a:r>
              <a:rPr b="0" lang="en-US" sz="1700" strike="noStrike" u="none">
                <a:solidFill>
                  <a:srgbClr val="e4ecf0"/>
                </a:solidFill>
                <a:effectLst/>
                <a:uFillTx/>
                <a:latin typeface="Aptos"/>
                <a:ea typeface="Aptos"/>
              </a:rPr>
              <a:t>1.  Each group receives a mini fleet profile — for example a 10-vehicle intra-city goods fleet running diesel light commercial vehicles.2.  Using this session’s permits table, build a checklist covering permits, licences, insurance, PUC and e-way bill applicability.3.  Identify one likely compliance gap for a fleet like this (say, an expired fitness certificate) and propose a corrective action.4.  Propose one KPI from the KPI table this fleet should start tracking, and explain why.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4"/>
          <p:cNvSpPr/>
          <p:nvPr/>
        </p:nvSpPr>
        <p:spPr>
          <a:xfrm>
            <a:off x="502920" y="5349240"/>
            <a:ext cx="11155320" cy="685440"/>
          </a:xfrm>
          <a:prstGeom prst="roundRect">
            <a:avLst>
              <a:gd name="adj" fmla="val 10667"/>
            </a:avLst>
          </a:prstGeom>
          <a:solidFill>
            <a:srgbClr val="7fb8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5"/>
          <p:cNvSpPr/>
          <p:nvPr/>
        </p:nvSpPr>
        <p:spPr>
          <a:xfrm>
            <a:off x="777240" y="5349240"/>
            <a:ext cx="1060668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Deliverable:  a completed compliance checklist plus one proposed KPI with a one-line justification.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  •  QUIZ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Quick Check — Questions 1 to 3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2"/>
          <p:cNvSpPr/>
          <p:nvPr/>
        </p:nvSpPr>
        <p:spPr>
          <a:xfrm>
            <a:off x="502920" y="182880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1.  An e-way bill is generally mandatory for inter-state goods movement above what value?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3"/>
          <p:cNvSpPr/>
          <p:nvPr/>
        </p:nvSpPr>
        <p:spPr>
          <a:xfrm>
            <a:off x="6858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₹10,000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4"/>
          <p:cNvSpPr/>
          <p:nvPr/>
        </p:nvSpPr>
        <p:spPr>
          <a:xfrm>
            <a:off x="34290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₹25,000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5"/>
          <p:cNvSpPr/>
          <p:nvPr/>
        </p:nvSpPr>
        <p:spPr>
          <a:xfrm>
            <a:off x="61722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₹50,000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6"/>
          <p:cNvSpPr/>
          <p:nvPr/>
        </p:nvSpPr>
        <p:spPr>
          <a:xfrm>
            <a:off x="89154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₹1,00,000 uniformly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7"/>
          <p:cNvSpPr/>
          <p:nvPr/>
        </p:nvSpPr>
        <p:spPr>
          <a:xfrm>
            <a:off x="502920" y="32918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2.  Which certificate confirms a vehicle's roadworthiness and must be renewed periodically?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8"/>
          <p:cNvSpPr/>
          <p:nvPr/>
        </p:nvSpPr>
        <p:spPr>
          <a:xfrm>
            <a:off x="6858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PUC certificate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9"/>
          <p:cNvSpPr/>
          <p:nvPr/>
        </p:nvSpPr>
        <p:spPr>
          <a:xfrm>
            <a:off x="34290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Fitness certificate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10"/>
          <p:cNvSpPr/>
          <p:nvPr/>
        </p:nvSpPr>
        <p:spPr>
          <a:xfrm>
            <a:off x="61722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Driving licence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11"/>
          <p:cNvSpPr/>
          <p:nvPr/>
        </p:nvSpPr>
        <p:spPr>
          <a:xfrm>
            <a:off x="89154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Insurance policy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12"/>
          <p:cNvSpPr/>
          <p:nvPr/>
        </p:nvSpPr>
        <p:spPr>
          <a:xfrm>
            <a:off x="502920" y="475488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3.  BS-VI emission norms in India have been in force since: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13"/>
          <p:cNvSpPr/>
          <p:nvPr/>
        </p:nvSpPr>
        <p:spPr>
          <a:xfrm>
            <a:off x="6858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2015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14"/>
          <p:cNvSpPr/>
          <p:nvPr/>
        </p:nvSpPr>
        <p:spPr>
          <a:xfrm>
            <a:off x="34290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2017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5"/>
          <p:cNvSpPr/>
          <p:nvPr/>
        </p:nvSpPr>
        <p:spPr>
          <a:xfrm>
            <a:off x="61722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April 2020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16"/>
          <p:cNvSpPr/>
          <p:nvPr/>
        </p:nvSpPr>
        <p:spPr>
          <a:xfrm>
            <a:off x="89154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2025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  •  QUIZ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Quick Check — Questions 4 to 6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 2"/>
          <p:cNvSpPr/>
          <p:nvPr/>
        </p:nvSpPr>
        <p:spPr>
          <a:xfrm>
            <a:off x="502920" y="182880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4.  Which of these fleet KPIs measures service reliability?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3"/>
          <p:cNvSpPr/>
          <p:nvPr/>
        </p:nvSpPr>
        <p:spPr>
          <a:xfrm>
            <a:off x="6858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Cost per km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4"/>
          <p:cNvSpPr/>
          <p:nvPr/>
        </p:nvSpPr>
        <p:spPr>
          <a:xfrm>
            <a:off x="34290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On-time delivery 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5"/>
          <p:cNvSpPr/>
          <p:nvPr/>
        </p:nvSpPr>
        <p:spPr>
          <a:xfrm>
            <a:off x="61722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Fuel efficiency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6"/>
          <p:cNvSpPr/>
          <p:nvPr/>
        </p:nvSpPr>
        <p:spPr>
          <a:xfrm>
            <a:off x="8915400" y="228600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Vehicle utilisation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7"/>
          <p:cNvSpPr/>
          <p:nvPr/>
        </p:nvSpPr>
        <p:spPr>
          <a:xfrm>
            <a:off x="502920" y="32918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5.  A commercial goods vehicle driver in India typically requires: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8"/>
          <p:cNvSpPr/>
          <p:nvPr/>
        </p:nvSpPr>
        <p:spPr>
          <a:xfrm>
            <a:off x="6858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Any valid LMV licence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9"/>
          <p:cNvSpPr/>
          <p:nvPr/>
        </p:nvSpPr>
        <p:spPr>
          <a:xfrm>
            <a:off x="34290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A commercial/heavy-vehicle licence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0"/>
          <p:cNvSpPr/>
          <p:nvPr/>
        </p:nvSpPr>
        <p:spPr>
          <a:xfrm>
            <a:off x="61722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No licence, only registration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11"/>
          <p:cNvSpPr/>
          <p:nvPr/>
        </p:nvSpPr>
        <p:spPr>
          <a:xfrm>
            <a:off x="8915400" y="374904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Only a learner’s permit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12"/>
          <p:cNvSpPr/>
          <p:nvPr/>
        </p:nvSpPr>
        <p:spPr>
          <a:xfrm>
            <a:off x="502920" y="475488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3202a"/>
                </a:solidFill>
                <a:effectLst/>
                <a:uFillTx/>
                <a:latin typeface="Aptos"/>
                <a:ea typeface="Aptos"/>
              </a:rPr>
              <a:t>6.  The regular-cargo validity period for an e-way bill is approximately: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13"/>
          <p:cNvSpPr/>
          <p:nvPr/>
        </p:nvSpPr>
        <p:spPr>
          <a:xfrm>
            <a:off x="6858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A. 1 day per 50 km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14"/>
          <p:cNvSpPr/>
          <p:nvPr/>
        </p:nvSpPr>
        <p:spPr>
          <a:xfrm>
            <a:off x="34290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B. 1 day per 200 km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15"/>
          <p:cNvSpPr/>
          <p:nvPr/>
        </p:nvSpPr>
        <p:spPr>
          <a:xfrm>
            <a:off x="61722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C. 1 day per 500 km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16"/>
          <p:cNvSpPr/>
          <p:nvPr/>
        </p:nvSpPr>
        <p:spPr>
          <a:xfrm>
            <a:off x="8915400" y="5212080"/>
            <a:ext cx="26514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D. Unlimited once issued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SESSION 2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Answer Key — Session 2 Quiz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Shape 2"/>
          <p:cNvSpPr/>
          <p:nvPr/>
        </p:nvSpPr>
        <p:spPr>
          <a:xfrm>
            <a:off x="502920" y="201168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3"/>
          <p:cNvSpPr/>
          <p:nvPr/>
        </p:nvSpPr>
        <p:spPr>
          <a:xfrm>
            <a:off x="731520" y="217620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Q1  ·  C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4"/>
          <p:cNvSpPr/>
          <p:nvPr/>
        </p:nvSpPr>
        <p:spPr>
          <a:xfrm>
            <a:off x="731520" y="257868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₹50,000 is the standard threshold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Shape 5"/>
          <p:cNvSpPr/>
          <p:nvPr/>
        </p:nvSpPr>
        <p:spPr>
          <a:xfrm>
            <a:off x="6217920" y="201168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6"/>
          <p:cNvSpPr/>
          <p:nvPr/>
        </p:nvSpPr>
        <p:spPr>
          <a:xfrm>
            <a:off x="6446520" y="217620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Q4  ·  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7"/>
          <p:cNvSpPr/>
          <p:nvPr/>
        </p:nvSpPr>
        <p:spPr>
          <a:xfrm>
            <a:off x="6446520" y="257868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On-time delivery measures reliability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Shape 8"/>
          <p:cNvSpPr/>
          <p:nvPr/>
        </p:nvSpPr>
        <p:spPr>
          <a:xfrm>
            <a:off x="502920" y="342900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9"/>
          <p:cNvSpPr/>
          <p:nvPr/>
        </p:nvSpPr>
        <p:spPr>
          <a:xfrm>
            <a:off x="731520" y="359352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Q2  ·  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10"/>
          <p:cNvSpPr/>
          <p:nvPr/>
        </p:nvSpPr>
        <p:spPr>
          <a:xfrm>
            <a:off x="731520" y="399600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Fitness certificate confirms roadworthiness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Shape 11"/>
          <p:cNvSpPr/>
          <p:nvPr/>
        </p:nvSpPr>
        <p:spPr>
          <a:xfrm>
            <a:off x="6217920" y="342900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 12"/>
          <p:cNvSpPr/>
          <p:nvPr/>
        </p:nvSpPr>
        <p:spPr>
          <a:xfrm>
            <a:off x="6446520" y="359352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Q5  ·  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13"/>
          <p:cNvSpPr/>
          <p:nvPr/>
        </p:nvSpPr>
        <p:spPr>
          <a:xfrm>
            <a:off x="6446520" y="399600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A commercial licence is required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Shape 14"/>
          <p:cNvSpPr/>
          <p:nvPr/>
        </p:nvSpPr>
        <p:spPr>
          <a:xfrm>
            <a:off x="502920" y="484632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 15"/>
          <p:cNvSpPr/>
          <p:nvPr/>
        </p:nvSpPr>
        <p:spPr>
          <a:xfrm>
            <a:off x="731520" y="501084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Q3  ·  C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16"/>
          <p:cNvSpPr/>
          <p:nvPr/>
        </p:nvSpPr>
        <p:spPr>
          <a:xfrm>
            <a:off x="731520" y="541332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BS-VI began April 2020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Shape 17"/>
          <p:cNvSpPr/>
          <p:nvPr/>
        </p:nvSpPr>
        <p:spPr>
          <a:xfrm>
            <a:off x="6217920" y="4846320"/>
            <a:ext cx="544032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8"/>
          <p:cNvSpPr/>
          <p:nvPr/>
        </p:nvSpPr>
        <p:spPr>
          <a:xfrm>
            <a:off x="6446520" y="5010840"/>
            <a:ext cx="49831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Q6  ·  B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19"/>
          <p:cNvSpPr/>
          <p:nvPr/>
        </p:nvSpPr>
        <p:spPr>
          <a:xfrm>
            <a:off x="6446520" y="5413320"/>
            <a:ext cx="49831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1 day per 200 km for regular cargo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 0"/>
          <p:cNvSpPr/>
          <p:nvPr/>
        </p:nvSpPr>
        <p:spPr>
          <a:xfrm>
            <a:off x="502920" y="457200"/>
            <a:ext cx="10789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STUDENT HANDOUT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1"/>
          <p:cNvSpPr/>
          <p:nvPr/>
        </p:nvSpPr>
        <p:spPr>
          <a:xfrm>
            <a:off x="502920" y="868680"/>
            <a:ext cx="108810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Day 4 — Key Points to Keep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Shape 2"/>
          <p:cNvSpPr/>
          <p:nvPr/>
        </p:nvSpPr>
        <p:spPr>
          <a:xfrm>
            <a:off x="502920" y="1965960"/>
            <a:ext cx="3535200" cy="1188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3"/>
          <p:cNvSpPr/>
          <p:nvPr/>
        </p:nvSpPr>
        <p:spPr>
          <a:xfrm>
            <a:off x="731520" y="2130480"/>
            <a:ext cx="30780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1. TCO beats sticker price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4"/>
          <p:cNvSpPr/>
          <p:nvPr/>
        </p:nvSpPr>
        <p:spPr>
          <a:xfrm>
            <a:off x="731520" y="2532960"/>
            <a:ext cx="3078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Fuel, driver, maintenance and resale decide lifetime cost.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Shape 5"/>
          <p:cNvSpPr/>
          <p:nvPr/>
        </p:nvSpPr>
        <p:spPr>
          <a:xfrm>
            <a:off x="4312800" y="1965960"/>
            <a:ext cx="3535200" cy="1188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6"/>
          <p:cNvSpPr/>
          <p:nvPr/>
        </p:nvSpPr>
        <p:spPr>
          <a:xfrm>
            <a:off x="4541400" y="2130480"/>
            <a:ext cx="30780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2. Match network to demand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 7"/>
          <p:cNvSpPr/>
          <p:nvPr/>
        </p:nvSpPr>
        <p:spPr>
          <a:xfrm>
            <a:off x="4541400" y="2532960"/>
            <a:ext cx="3078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Hub-and-spoke for dispersed volume; point-to-point for dense lanes.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Shape 8"/>
          <p:cNvSpPr/>
          <p:nvPr/>
        </p:nvSpPr>
        <p:spPr>
          <a:xfrm>
            <a:off x="8123040" y="1965960"/>
            <a:ext cx="3535200" cy="1188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9"/>
          <p:cNvSpPr/>
          <p:nvPr/>
        </p:nvSpPr>
        <p:spPr>
          <a:xfrm>
            <a:off x="8351640" y="2130480"/>
            <a:ext cx="30780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3. Last mile decides margin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10"/>
          <p:cNvSpPr/>
          <p:nvPr/>
        </p:nvSpPr>
        <p:spPr>
          <a:xfrm>
            <a:off x="8351640" y="2532960"/>
            <a:ext cx="3078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Clustering, sequencing and proof of delivery are the levers.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11"/>
          <p:cNvSpPr/>
          <p:nvPr/>
        </p:nvSpPr>
        <p:spPr>
          <a:xfrm>
            <a:off x="502920" y="3429000"/>
            <a:ext cx="3535200" cy="1188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12"/>
          <p:cNvSpPr/>
          <p:nvPr/>
        </p:nvSpPr>
        <p:spPr>
          <a:xfrm>
            <a:off x="731520" y="3593520"/>
            <a:ext cx="30780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4. Telematics is management data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13"/>
          <p:cNvSpPr/>
          <p:nvPr/>
        </p:nvSpPr>
        <p:spPr>
          <a:xfrm>
            <a:off x="731520" y="3996000"/>
            <a:ext cx="3078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Location, driver behaviour, fuel and predictive maintenance.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Shape 14"/>
          <p:cNvSpPr/>
          <p:nvPr/>
        </p:nvSpPr>
        <p:spPr>
          <a:xfrm>
            <a:off x="4312800" y="3429000"/>
            <a:ext cx="3535200" cy="1188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15"/>
          <p:cNvSpPr/>
          <p:nvPr/>
        </p:nvSpPr>
        <p:spPr>
          <a:xfrm>
            <a:off x="4541400" y="3593520"/>
            <a:ext cx="30780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5. Compliance is operational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16"/>
          <p:cNvSpPr/>
          <p:nvPr/>
        </p:nvSpPr>
        <p:spPr>
          <a:xfrm>
            <a:off x="4541400" y="3996000"/>
            <a:ext cx="3078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Permit, fitness, licence, insurance, PUC, e-way bill.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17"/>
          <p:cNvSpPr/>
          <p:nvPr/>
        </p:nvSpPr>
        <p:spPr>
          <a:xfrm>
            <a:off x="8123040" y="3429000"/>
            <a:ext cx="3535200" cy="11883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de4e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18"/>
          <p:cNvSpPr/>
          <p:nvPr/>
        </p:nvSpPr>
        <p:spPr>
          <a:xfrm>
            <a:off x="8351640" y="3593520"/>
            <a:ext cx="30780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3202a"/>
                </a:solidFill>
                <a:effectLst/>
                <a:uFillTx/>
                <a:latin typeface="Aptos Display"/>
                <a:ea typeface="Aptos Display"/>
              </a:rPr>
              <a:t>6. Green fleets are planning inputs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9"/>
          <p:cNvSpPr/>
          <p:nvPr/>
        </p:nvSpPr>
        <p:spPr>
          <a:xfrm>
            <a:off x="8351640" y="3996000"/>
            <a:ext cx="3078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3c4c57"/>
                </a:solidFill>
                <a:effectLst/>
                <a:uFillTx/>
                <a:latin typeface="Aptos"/>
                <a:ea typeface="Aptos"/>
              </a:rPr>
              <a:t>BS-VI, CNG/LNG, EV last mile, carbon reporting.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20"/>
          <p:cNvSpPr/>
          <p:nvPr/>
        </p:nvSpPr>
        <p:spPr>
          <a:xfrm>
            <a:off x="502920" y="475488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MY TAKEAWAY:  ______________________________________________________________________________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21"/>
          <p:cNvSpPr/>
          <p:nvPr/>
        </p:nvSpPr>
        <p:spPr>
          <a:xfrm>
            <a:off x="502920" y="530352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25323c"/>
                </a:solidFill>
                <a:effectLst/>
                <a:uFillTx/>
                <a:latin typeface="Aptos"/>
                <a:ea typeface="Aptos"/>
              </a:rPr>
              <a:t>MY QUESTION:   ______________________________________________________________________________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22"/>
          <p:cNvSpPr/>
          <p:nvPr/>
        </p:nvSpPr>
        <p:spPr>
          <a:xfrm>
            <a:off x="502920" y="585216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00" strike="noStrike" u="none">
                <a:solidFill>
                  <a:srgbClr val="6b7b87"/>
                </a:solidFill>
                <a:effectLst/>
                <a:uFillTx/>
                <a:latin typeface="Aptos"/>
                <a:ea typeface="Aptos"/>
              </a:rPr>
              <a:t>Videos used today: hub-and-spoke vs point-to-point  •  what is telematics  •  e-way bill rules explained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5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13202a">
              <a:alpha val="8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1"/>
          <p:cNvSpPr/>
          <p:nvPr/>
        </p:nvSpPr>
        <p:spPr>
          <a:xfrm>
            <a:off x="502920" y="731520"/>
            <a:ext cx="7314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201" strike="noStrike" u="none">
                <a:solidFill>
                  <a:srgbClr val="f2a13b"/>
                </a:solidFill>
                <a:effectLst/>
                <a:uFillTx/>
                <a:latin typeface="Aptos"/>
                <a:ea typeface="Aptos"/>
              </a:rPr>
              <a:t>DAY SUMMARY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2"/>
          <p:cNvSpPr/>
          <p:nvPr/>
        </p:nvSpPr>
        <p:spPr>
          <a:xfrm>
            <a:off x="502920" y="1143000"/>
            <a:ext cx="107895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Day 4 Key Takeaways — and Workshop Close</a:t>
            </a:r>
            <a:endParaRPr b="0" lang="en-US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3"/>
          <p:cNvSpPr/>
          <p:nvPr/>
        </p:nvSpPr>
        <p:spPr>
          <a:xfrm>
            <a:off x="502920" y="2286000"/>
            <a:ext cx="10789560" cy="292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e4ecf0"/>
              </a:buClr>
              <a:buFont typeface="Symbol" charset="2"/>
              <a:buChar char=""/>
            </a:pPr>
            <a:r>
              <a:rPr b="0" lang="en-US" sz="1700" strike="noStrike" u="none">
                <a:solidFill>
                  <a:srgbClr val="e4ecf0"/>
                </a:solidFill>
                <a:effectLst/>
                <a:uFillTx/>
                <a:latin typeface="Aptos"/>
                <a:ea typeface="Aptos"/>
              </a:rPr>
              <a:t>Fleet decisions are TCO decisions, not purchase-price decisions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e4ecf0"/>
              </a:buClr>
              <a:buFont typeface="Symbol" charset="2"/>
              <a:buChar char=""/>
            </a:pPr>
            <a:r>
              <a:rPr b="0" lang="en-US" sz="1700" strike="noStrike" u="none">
                <a:solidFill>
                  <a:srgbClr val="e4ecf0"/>
                </a:solidFill>
                <a:effectLst/>
                <a:uFillTx/>
                <a:latin typeface="Aptos"/>
                <a:ea typeface="Aptos"/>
              </a:rPr>
              <a:t>Network design should match demand density and volume — hub-and-spoke and point-to-point are tools, not defaults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e4ecf0"/>
              </a:buClr>
              <a:buFont typeface="Symbol" charset="2"/>
              <a:buChar char=""/>
            </a:pPr>
            <a:r>
              <a:rPr b="0" lang="en-US" sz="1700" strike="noStrike" u="none">
                <a:solidFill>
                  <a:srgbClr val="e4ecf0"/>
                </a:solidFill>
                <a:effectLst/>
                <a:uFillTx/>
                <a:latin typeface="Aptos"/>
                <a:ea typeface="Aptos"/>
              </a:rPr>
              <a:t>Telematics turns fleet management into a real-time, data-driven discipline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e4ecf0"/>
              </a:buClr>
              <a:buFont typeface="Symbol" charset="2"/>
              <a:buChar char=""/>
            </a:pPr>
            <a:r>
              <a:rPr b="0" lang="en-US" sz="1700" strike="noStrike" u="none">
                <a:solidFill>
                  <a:srgbClr val="e4ecf0"/>
                </a:solidFill>
                <a:effectLst/>
                <a:uFillTx/>
                <a:latin typeface="Aptos"/>
                <a:ea typeface="Aptos"/>
              </a:rPr>
              <a:t>Compliance lapses can ground a vehicle or a shipment — permits, e-way bills, PUC and licensing matter daily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199"/>
              </a:spcAft>
              <a:buClr>
                <a:srgbClr val="e4ecf0"/>
              </a:buClr>
              <a:buFont typeface="Symbol" charset="2"/>
              <a:buChar char=""/>
            </a:pPr>
            <a:r>
              <a:rPr b="0" lang="en-US" sz="1700" strike="noStrike" u="none">
                <a:solidFill>
                  <a:srgbClr val="e4ecf0"/>
                </a:solidFill>
                <a:effectLst/>
                <a:uFillTx/>
                <a:latin typeface="Aptos"/>
                <a:ea typeface="Aptos"/>
              </a:rPr>
              <a:t>BS-VI and green fleets make emissions a core fleet-planning input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4"/>
          <p:cNvSpPr/>
          <p:nvPr/>
        </p:nvSpPr>
        <p:spPr>
          <a:xfrm>
            <a:off x="502920" y="5577840"/>
            <a:ext cx="1078956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2a13b"/>
                </a:solidFill>
                <a:effectLst/>
                <a:uFillTx/>
                <a:latin typeface="Aptos Display"/>
                <a:ea typeface="Aptos Display"/>
              </a:rPr>
              <a:t>Thank you — end of the 4-day industrial workshop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BBA Marketing and Automobile Management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2026-09-19T17:47:56Z</dcterms:created>
  <dc:creator>School of Skill Sciences and Entrepreneurship</dc:creator>
  <dc:description/>
  <dc:language>en-US</dc:language>
  <cp:lastModifiedBy>School of Skill Sciences and Entrepreneurship</cp:lastModifiedBy>
  <dcterms:modified xsi:type="dcterms:W3CDTF">2026-09-19T17:47:56Z</dcterms:modified>
  <cp:revision>1</cp:revision>
  <dc:subject>PptxGenJS Presentation</dc:subject>
  <dc:title>Day 4 - Vehicle Transport Management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26</vt:r8>
  </property>
  <property fmtid="{D5CDD505-2E9C-101B-9397-08002B2CF9AE}" pid="3" name="PresentationFormat">
    <vt:lpwstr>On-screen Show (16:9)</vt:lpwstr>
  </property>
  <property fmtid="{D5CDD505-2E9C-101B-9397-08002B2CF9AE}" pid="4" name="Slides">
    <vt:r8>26</vt:r8>
  </property>
</Properties>
</file>