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4.xml" ContentType="application/vnd.openxmlformats-officedocument.theme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_rels/presentation.xml.rels" ContentType="application/vnd.openxmlformats-package.relationshi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media/image1.jpeg" ContentType="image/jpeg"/>
  <Override PartName="/ppt/media/image2.jpeg" ContentType="image/jpeg"/>
  <Override PartName="/ppt/media/image3.jpeg" ContentType="image/jpeg"/>
  <Override PartName="/ppt/slides/_rels/slide21.xml.rels" ContentType="application/vnd.openxmlformats-package.relationships+xml"/>
  <Override PartName="/ppt/slides/_rels/slide19.xml.rels" ContentType="application/vnd.openxmlformats-package.relationships+xml"/>
  <Override PartName="/ppt/slides/_rels/slide4.xml.rels" ContentType="application/vnd.openxmlformats-package.relationships+xml"/>
  <Override PartName="/ppt/slides/_rels/slide20.xml.rels" ContentType="application/vnd.openxmlformats-package.relationships+xml"/>
  <Override PartName="/ppt/slides/_rels/slide18.xml.rels" ContentType="application/vnd.openxmlformats-package.relationships+xml"/>
  <Override PartName="/ppt/slides/_rels/slide3.xml.rels" ContentType="application/vnd.openxmlformats-package.relationships+xml"/>
  <Override PartName="/ppt/slides/_rels/slide17.xml.rels" ContentType="application/vnd.openxmlformats-package.relationships+xml"/>
  <Override PartName="/ppt/slides/_rels/slide2.xml.rels" ContentType="application/vnd.openxmlformats-package.relationships+xml"/>
  <Override PartName="/ppt/slides/_rels/slide16.xml.rels" ContentType="application/vnd.openxmlformats-package.relationships+xml"/>
  <Override PartName="/ppt/slides/_rels/slide1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26.xml.rels" ContentType="application/vnd.openxmlformats-package.relationships+xml"/>
  <Override PartName="/ppt/slides/_rels/slide13.xml.rels" ContentType="application/vnd.openxmlformats-package.relationships+xml"/>
  <Override PartName="/ppt/slides/_rels/slide25.xml.rels" ContentType="application/vnd.openxmlformats-package.relationships+xml"/>
  <Override PartName="/ppt/slides/_rels/slide12.xml.rels" ContentType="application/vnd.openxmlformats-package.relationships+xml"/>
  <Override PartName="/ppt/slides/_rels/slide24.xml.rels" ContentType="application/vnd.openxmlformats-package.relationships+xml"/>
  <Override PartName="/ppt/slides/_rels/slide9.xml.rels" ContentType="application/vnd.openxmlformats-package.relationships+xml"/>
  <Override PartName="/ppt/slides/_rels/slide11.xml.rels" ContentType="application/vnd.openxmlformats-package.relationships+xml"/>
  <Override PartName="/ppt/slides/_rels/slide23.xml.rels" ContentType="application/vnd.openxmlformats-package.relationships+xml"/>
  <Override PartName="/ppt/slides/_rels/slide8.xml.rels" ContentType="application/vnd.openxmlformats-package.relationships+xml"/>
  <Override PartName="/ppt/slides/_rels/slide10.xml.rels" ContentType="application/vnd.openxmlformats-package.relationships+xml"/>
  <Override PartName="/ppt/slides/_rels/slide22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24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23.xml" ContentType="application/vnd.openxmlformats-officedocument.presentationml.slide+xml"/>
  <Override PartName="/ppt/slides/slide6.xml" ContentType="application/vnd.openxmlformats-officedocument.presentationml.slide+xml"/>
  <Override PartName="/ppt/slides/slide22.xml" ContentType="application/vnd.openxmlformats-officedocument.presentationml.slide+xml"/>
  <Override PartName="/ppt/slides/slide26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17.xml" ContentType="application/vnd.openxmlformats-officedocument.presentationml.slide+xml"/>
  <Override PartName="/ppt/slides/slide3.xml" ContentType="application/vnd.openxmlformats-officedocument.presentationml.slide+xml"/>
  <Override PartName="/ppt/slides/slide18.xml" ContentType="application/vnd.openxmlformats-officedocument.presentationml.slide+xml"/>
  <Override PartName="/ppt/slides/slide2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1.xml" ContentType="application/vnd.openxmlformats-officedocument.presentationml.slide+xml"/>
  <Override PartName="/ppt/notesSlides/_rels/notesSlide15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6.xml.rels" ContentType="application/vnd.openxmlformats-package.relationships+xml"/>
  <Override PartName="/ppt/notesSlides/_rels/notesSlide3.xml.rels" ContentType="application/vnd.openxmlformats-package.relationships+xml"/>
  <Override PartName="/ppt/notesSlides/_rels/notesSlide17.xml.rels" ContentType="application/vnd.openxmlformats-package.relationships+xml"/>
  <Override PartName="/ppt/notesSlides/_rels/notesSlide4.xml.rels" ContentType="application/vnd.openxmlformats-package.relationships+xml"/>
  <Override PartName="/ppt/notesSlides/_rels/notesSlide18.xml.rels" ContentType="application/vnd.openxmlformats-package.relationships+xml"/>
  <Override PartName="/ppt/notesSlides/_rels/notesSlide20.xml.rels" ContentType="application/vnd.openxmlformats-package.relationships+xml"/>
  <Override PartName="/ppt/notesSlides/_rels/notesSlide5.xml.rels" ContentType="application/vnd.openxmlformats-package.relationships+xml"/>
  <Override PartName="/ppt/notesSlides/_rels/notesSlide19.xml.rels" ContentType="application/vnd.openxmlformats-package.relationships+xml"/>
  <Override PartName="/ppt/notesSlides/_rels/notesSlide21.xml.rels" ContentType="application/vnd.openxmlformats-package.relationships+xml"/>
  <Override PartName="/ppt/notesSlides/_rels/notesSlide6.xml.rels" ContentType="application/vnd.openxmlformats-package.relationships+xml"/>
  <Override PartName="/ppt/notesSlides/_rels/notesSlide13.xml.rels" ContentType="application/vnd.openxmlformats-package.relationships+xml"/>
  <Override PartName="/ppt/notesSlides/_rels/notesSlide25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1.xml.rels" ContentType="application/vnd.openxmlformats-package.relationships+xml"/>
  <Override PartName="/ppt/notesSlides/_rels/notesSlide10.xml.rels" ContentType="application/vnd.openxmlformats-package.relationships+xml"/>
  <Override PartName="/ppt/notesSlides/_rels/notesSlide26.xml.rels" ContentType="application/vnd.openxmlformats-package.relationships+xml"/>
  <Override PartName="/ppt/notesSlides/_rels/notesSlide22.xml.rels" ContentType="application/vnd.openxmlformats-package.relationships+xml"/>
  <Override PartName="/ppt/notesSlides/_rels/notesSlide7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.xml.rels" ContentType="application/vnd.openxmlformats-package.relationships+xml"/>
  <Override PartName="/ppt/notesSlides/_rels/notesSlide24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3.xml.rels" ContentType="application/vnd.openxmlformats-package.relationships+xml"/>
  <Override PartName="/ppt/notesSlides/_rels/notesSlide8.xml.rels" ContentType="application/vnd.openxmlformats-package.relationships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5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officedocument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4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ldImg"/>
          </p:nvPr>
        </p:nvSpPr>
        <p:spPr>
          <a:xfrm>
            <a:off x="0" y="81252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dt" idx="3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ftr" idx="4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" name="PlaceHolder 6"/>
          <p:cNvSpPr>
            <a:spLocks noGrp="1"/>
          </p:cNvSpPr>
          <p:nvPr>
            <p:ph type="sldNum" idx="5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C8ACDD80-9B5D-4E8E-BA30-841A731A9409}" type="slidenum"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b="0" lang="en-US" sz="14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6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98388A-2406-49B2-9E28-A6460777598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6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E853C7-5547-4CEF-8E45-316BCAD9E03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6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A0388CA-D454-4EAB-93E9-B70E2FB9B8D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6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C01D6A-3BA9-441F-884C-F6FDBE45BC4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7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3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8BD4080-2509-43E8-9E59-1C4844786EC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6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8B87F33-810D-4215-9BF7-ABCF48C7E0B9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E000E1-EF3E-4790-8076-7DAA3E73A22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74FFB30-64A9-4C4D-8D2F-9DE48987039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982178E-408D-418F-9B25-0BB09F2ECB24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ADEDF58-0FFF-41EB-A2A4-1397664074BC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C950F74-7E25-42D3-9BD4-2BC0B89AC4C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9785528-BE15-49D9-8DB4-E11F3ED0EEA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88061F-76D1-4AD7-BD09-AAC017132C7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59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0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93F711B-709B-46BC-B02E-6EC5B1E0C2E8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65B2A0B-7643-4E1A-811B-CEBB30D171DB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6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33D971-A9B0-4CCD-8DCB-14268257E5FA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0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9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03DFB2B-AD5A-4DD1-8C56-FB059B9FA22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2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42F316E-9CAA-4245-B99C-72E7F8662CC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5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D37DF0E-F306-40CD-A69F-EBE7938E9112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1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8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4ED8A2-75FD-4160-9444-D82FA53A5C6D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1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ABC83B1-A402-4A35-AA84-57B260CD53C5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4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8F629E-CE1E-48FB-9E47-189CB99D0DA7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PlaceHolder 3"/>
          <p:cNvSpPr>
            <a:spLocks noGrp="1"/>
          </p:cNvSpPr>
          <p:nvPr>
            <p:ph type="sldNum" idx="5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E666370-F52B-4ECA-8D22-48E894E33D10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0" name="PlaceHolder 3"/>
          <p:cNvSpPr>
            <a:spLocks noGrp="1"/>
          </p:cNvSpPr>
          <p:nvPr>
            <p:ph type="sldNum" idx="5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6109EC4-E1C4-4074-BFFC-D74595F971E6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3" name="PlaceHolder 3"/>
          <p:cNvSpPr>
            <a:spLocks noGrp="1"/>
          </p:cNvSpPr>
          <p:nvPr>
            <p:ph type="sldNum" idx="5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C75AC67-9FA4-4014-A02A-99A81707D4D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6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>
              <a:buNone/>
            </a:pP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6" name="PlaceHolder 3"/>
          <p:cNvSpPr>
            <a:spLocks noGrp="1"/>
          </p:cNvSpPr>
          <p:nvPr>
            <p:ph type="sldNum" idx="5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8B8011F-1F85-45C3-A6D9-7FC83102E8D3}" type="slidenum">
              <a:rPr b="0" lang="en-US" sz="1200" strike="noStrike" u="non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b="0" lang="en-US" sz="12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LIGHT">
    <p:bg>
      <p:bgPr>
        <a:solidFill>
          <a:srgbClr val="f4f5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Shape 0"/>
          <p:cNvSpPr/>
          <p:nvPr/>
        </p:nvSpPr>
        <p:spPr>
          <a:xfrm>
            <a:off x="0" y="0"/>
            <a:ext cx="12191400" cy="12780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" name="Text 1"/>
          <p:cNvSpPr/>
          <p:nvPr/>
        </p:nvSpPr>
        <p:spPr>
          <a:xfrm>
            <a:off x="502920" y="6510600"/>
            <a:ext cx="52117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9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DAY 3  /  PRE-OWNED CAR BUSINESS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Text 2"/>
          <p:cNvSpPr/>
          <p:nvPr/>
        </p:nvSpPr>
        <p:spPr>
          <a:xfrm>
            <a:off x="6629400" y="6510600"/>
            <a:ext cx="502884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71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BBA • MARKETING &amp; AUTOMOBILE MANAGEMENT</a:t>
            </a:r>
            <a:endParaRPr b="0" lang="en-US" sz="75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sldNum" idx="1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54B2E80-4537-4F2F-9D0E-FC725B02877D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ARK">
    <p:bg>
      <p:bgPr>
        <a:solidFill>
          <a:srgbClr val="161c1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0"/>
          <p:cNvSpPr/>
          <p:nvPr/>
        </p:nvSpPr>
        <p:spPr>
          <a:xfrm>
            <a:off x="0" y="0"/>
            <a:ext cx="12191400" cy="127800"/>
          </a:xfrm>
          <a:prstGeom prst="rect">
            <a:avLst/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Text 1"/>
          <p:cNvSpPr/>
          <p:nvPr/>
        </p:nvSpPr>
        <p:spPr>
          <a:xfrm>
            <a:off x="502920" y="6510600"/>
            <a:ext cx="5211720" cy="164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750" spc="119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DAY 3  /  PRE-OWNED CAR BUSINESS</a:t>
            </a:r>
            <a:endParaRPr b="0" lang="en-US" sz="7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1"/>
          <p:cNvSpPr>
            <a:spLocks noGrp="1"/>
          </p:cNvSpPr>
          <p:nvPr>
            <p:ph type="sldNum" idx="2"/>
          </p:nvPr>
        </p:nvSpPr>
        <p:spPr>
          <a:xfrm>
            <a:off x="11722680" y="6492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B848A31-0B6B-480B-A3B9-53B8C64C0F3E}" type="slidenum">
              <a: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08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b="0" lang="en-US" sz="18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b="0" lang="en-US" sz="32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1" marL="864000" indent="-324000">
              <a:spcBef>
                <a:spcPts val="1134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4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b="0" lang="en-US" sz="24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2" marL="1296000" indent="-288000">
              <a:spcBef>
                <a:spcPts val="850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3" marL="1728000" indent="-216000">
              <a:spcBef>
                <a:spcPts val="567"/>
              </a:spcBef>
              <a:buClr>
                <a:srgbClr val="ffffff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4" marL="2160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5" marL="2592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lvl="6" marL="3024000" indent="-216000">
              <a:spcBef>
                <a:spcPts val="283"/>
              </a:spcBef>
              <a:buClr>
                <a:srgbClr val="ffffff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b="0" lang="en-US" sz="2000" strike="noStrike" u="non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JlTT4O7jp4Q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hyperlink" Target="https://www.youtube.com/watch?v=EgZ9ppicJM8" TargetMode="External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hyperlink" Target="https://www.youtube.com/watch?v=lyibgbelKLo" TargetMode="External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 0" descr="/tmp/day3-v2-build/preowned-inspection.jp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" name="Shape 0"/>
          <p:cNvSpPr/>
          <p:nvPr/>
        </p:nvSpPr>
        <p:spPr>
          <a:xfrm>
            <a:off x="0" y="0"/>
            <a:ext cx="5806080" cy="6857640"/>
          </a:xfrm>
          <a:prstGeom prst="rect">
            <a:avLst/>
          </a:prstGeom>
          <a:solidFill>
            <a:srgbClr val="161c1d">
              <a:alpha val="96000"/>
            </a:srgbClr>
          </a:solidFill>
          <a:ln w="12700">
            <a:solidFill>
              <a:srgbClr val="161c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1"/>
          <p:cNvSpPr/>
          <p:nvPr/>
        </p:nvSpPr>
        <p:spPr>
          <a:xfrm>
            <a:off x="621720" y="585360"/>
            <a:ext cx="2422800" cy="310680"/>
          </a:xfrm>
          <a:prstGeom prst="roundRect">
            <a:avLst>
              <a:gd name="adj" fmla="val 500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2"/>
          <p:cNvSpPr/>
          <p:nvPr/>
        </p:nvSpPr>
        <p:spPr>
          <a:xfrm>
            <a:off x="713160" y="603360"/>
            <a:ext cx="2239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DAY 3 • 27 SEPTEMBER 2026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" name="Text 3"/>
          <p:cNvSpPr/>
          <p:nvPr/>
        </p:nvSpPr>
        <p:spPr>
          <a:xfrm>
            <a:off x="621720" y="1371600"/>
            <a:ext cx="4983120" cy="146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Pre-Owned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40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Car Business</a:t>
            </a:r>
            <a:endParaRPr b="0" lang="en-US" sz="4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4"/>
          <p:cNvSpPr/>
          <p:nvPr/>
        </p:nvSpPr>
        <p:spPr>
          <a:xfrm>
            <a:off x="640080" y="3063240"/>
            <a:ext cx="4480200" cy="71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700" strike="noStrike" u="none">
                <a:solidFill>
                  <a:srgbClr val="dce4e0"/>
                </a:solidFill>
                <a:effectLst/>
                <a:uFillTx/>
                <a:latin typeface="Aptos"/>
                <a:ea typeface="Aptos"/>
              </a:rPr>
              <a:t>Trust, technology and the economics behind every second life on wheels.</a:t>
            </a:r>
            <a:endParaRPr b="0" lang="en-US" sz="17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5"/>
          <p:cNvSpPr/>
          <p:nvPr/>
        </p:nvSpPr>
        <p:spPr>
          <a:xfrm>
            <a:off x="640080" y="5440680"/>
            <a:ext cx="4800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4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SESSION 1  8:45–10:45   •   SESSION 2  11:30–1:30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6"/>
          <p:cNvSpPr/>
          <p:nvPr/>
        </p:nvSpPr>
        <p:spPr>
          <a:xfrm>
            <a:off x="640080" y="5833800"/>
            <a:ext cx="49374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BBA Marketing &amp; Automobile Management  •  GU Campus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1"/>
          <p:cNvSpPr>
            <a:spLocks noGrp="1"/>
          </p:cNvSpPr>
          <p:nvPr>
            <p:ph type="sldNum" idx="6"/>
          </p:nvPr>
        </p:nvSpPr>
        <p:spPr>
          <a:xfrm>
            <a:off x="11722680" y="6492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74F8A5A-B95D-4268-8363-447B98A1C522}" type="slidenum">
              <a: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1</a:t>
            </a:fld>
            <a:endParaRPr b="0" lang="en-US" sz="8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DAY AGENDA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A day built around one question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Text 2"/>
          <p:cNvSpPr/>
          <p:nvPr/>
        </p:nvSpPr>
        <p:spPr>
          <a:xfrm>
            <a:off x="530280" y="1170360"/>
            <a:ext cx="107895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How does trust become margin in the pre-owned car business?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Shape 3"/>
          <p:cNvSpPr/>
          <p:nvPr/>
        </p:nvSpPr>
        <p:spPr>
          <a:xfrm>
            <a:off x="594360" y="1828800"/>
            <a:ext cx="5230080" cy="1481040"/>
          </a:xfrm>
          <a:prstGeom prst="roundRect">
            <a:avLst>
              <a:gd name="adj" fmla="val 432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Shape 4"/>
          <p:cNvSpPr/>
          <p:nvPr/>
        </p:nvSpPr>
        <p:spPr>
          <a:xfrm>
            <a:off x="594360" y="1828800"/>
            <a:ext cx="109440" cy="148104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5"/>
          <p:cNvSpPr/>
          <p:nvPr/>
        </p:nvSpPr>
        <p:spPr>
          <a:xfrm>
            <a:off x="905400" y="2002680"/>
            <a:ext cx="13712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8:45–10:45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6"/>
          <p:cNvSpPr/>
          <p:nvPr/>
        </p:nvSpPr>
        <p:spPr>
          <a:xfrm>
            <a:off x="2423160" y="2011680"/>
            <a:ext cx="306288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SESSION 1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7"/>
          <p:cNvSpPr/>
          <p:nvPr/>
        </p:nvSpPr>
        <p:spPr>
          <a:xfrm>
            <a:off x="905400" y="2523600"/>
            <a:ext cx="4617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Market structure &amp; business models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Shape 8"/>
          <p:cNvSpPr/>
          <p:nvPr/>
        </p:nvSpPr>
        <p:spPr>
          <a:xfrm>
            <a:off x="6172200" y="1828800"/>
            <a:ext cx="5230080" cy="1481040"/>
          </a:xfrm>
          <a:prstGeom prst="roundRect">
            <a:avLst>
              <a:gd name="adj" fmla="val 432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9"/>
          <p:cNvSpPr/>
          <p:nvPr/>
        </p:nvSpPr>
        <p:spPr>
          <a:xfrm>
            <a:off x="6172200" y="1828800"/>
            <a:ext cx="109440" cy="1481040"/>
          </a:xfrm>
          <a:prstGeom prst="rect">
            <a:avLst/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10"/>
          <p:cNvSpPr/>
          <p:nvPr/>
        </p:nvSpPr>
        <p:spPr>
          <a:xfrm>
            <a:off x="6483240" y="2002680"/>
            <a:ext cx="13712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10:46–11:30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11"/>
          <p:cNvSpPr/>
          <p:nvPr/>
        </p:nvSpPr>
        <p:spPr>
          <a:xfrm>
            <a:off x="8001000" y="2011680"/>
            <a:ext cx="306288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TEA BREAK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12"/>
          <p:cNvSpPr/>
          <p:nvPr/>
        </p:nvSpPr>
        <p:spPr>
          <a:xfrm>
            <a:off x="6483240" y="2523600"/>
            <a:ext cx="4617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Conversation with industry experts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Shape 13"/>
          <p:cNvSpPr/>
          <p:nvPr/>
        </p:nvSpPr>
        <p:spPr>
          <a:xfrm>
            <a:off x="594360" y="3703320"/>
            <a:ext cx="5230080" cy="1481040"/>
          </a:xfrm>
          <a:prstGeom prst="roundRect">
            <a:avLst>
              <a:gd name="adj" fmla="val 432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Shape 14"/>
          <p:cNvSpPr/>
          <p:nvPr/>
        </p:nvSpPr>
        <p:spPr>
          <a:xfrm>
            <a:off x="594360" y="3703320"/>
            <a:ext cx="109440" cy="1481040"/>
          </a:xfrm>
          <a:prstGeom prst="rect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5"/>
          <p:cNvSpPr/>
          <p:nvPr/>
        </p:nvSpPr>
        <p:spPr>
          <a:xfrm>
            <a:off x="905400" y="3877200"/>
            <a:ext cx="13712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e95d4f"/>
                </a:solidFill>
                <a:effectLst/>
                <a:uFillTx/>
                <a:latin typeface="Aptos"/>
                <a:ea typeface="Aptos"/>
              </a:rPr>
              <a:t>11:30–1:30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6"/>
          <p:cNvSpPr/>
          <p:nvPr/>
        </p:nvSpPr>
        <p:spPr>
          <a:xfrm>
            <a:off x="2423160" y="3886200"/>
            <a:ext cx="306288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SESSION 2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17"/>
          <p:cNvSpPr/>
          <p:nvPr/>
        </p:nvSpPr>
        <p:spPr>
          <a:xfrm>
            <a:off x="905400" y="4398120"/>
            <a:ext cx="4617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Unit economics, regulation &amp; strategy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18"/>
          <p:cNvSpPr/>
          <p:nvPr/>
        </p:nvSpPr>
        <p:spPr>
          <a:xfrm>
            <a:off x="6172200" y="3703320"/>
            <a:ext cx="5230080" cy="1481040"/>
          </a:xfrm>
          <a:prstGeom prst="roundRect">
            <a:avLst>
              <a:gd name="adj" fmla="val 432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Shape 19"/>
          <p:cNvSpPr/>
          <p:nvPr/>
        </p:nvSpPr>
        <p:spPr>
          <a:xfrm>
            <a:off x="6172200" y="3703320"/>
            <a:ext cx="109440" cy="1481040"/>
          </a:xfrm>
          <a:prstGeom prst="rect">
            <a:avLst/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20"/>
          <p:cNvSpPr/>
          <p:nvPr/>
        </p:nvSpPr>
        <p:spPr>
          <a:xfrm>
            <a:off x="6483240" y="3877200"/>
            <a:ext cx="13712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1:30 onwards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21"/>
          <p:cNvSpPr/>
          <p:nvPr/>
        </p:nvSpPr>
        <p:spPr>
          <a:xfrm>
            <a:off x="8001000" y="3886200"/>
            <a:ext cx="3062880" cy="246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LUNCH &amp; FELICITATION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22"/>
          <p:cNvSpPr/>
          <p:nvPr/>
        </p:nvSpPr>
        <p:spPr>
          <a:xfrm>
            <a:off x="6483240" y="4398120"/>
            <a:ext cx="461736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Close of Day 3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PlaceHolder 1"/>
          <p:cNvSpPr>
            <a:spLocks noGrp="1"/>
          </p:cNvSpPr>
          <p:nvPr>
            <p:ph type="sldNum" idx="7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4BD7CBA-1C2D-4D5F-978B-F97B321A740B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2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0"/>
          <p:cNvSpPr/>
          <p:nvPr/>
        </p:nvSpPr>
        <p:spPr>
          <a:xfrm rot="1080000">
            <a:off x="7497720" y="-1097280"/>
            <a:ext cx="6217560" cy="6217560"/>
          </a:xfrm>
          <a:prstGeom prst="arc">
            <a:avLst>
              <a:gd name="adj1" fmla="val 16200000"/>
              <a:gd name="adj2" fmla="val 0"/>
            </a:avLst>
          </a:prstGeom>
          <a:noFill/>
          <a:ln w="228600">
            <a:solidFill>
              <a:srgbClr val="16b8b0">
                <a:alpha val="8500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1"/>
          <p:cNvSpPr/>
          <p:nvPr/>
        </p:nvSpPr>
        <p:spPr>
          <a:xfrm>
            <a:off x="640080" y="640080"/>
            <a:ext cx="2239920" cy="310680"/>
          </a:xfrm>
          <a:prstGeom prst="roundRect">
            <a:avLst>
              <a:gd name="adj" fmla="val 50000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Text 2"/>
          <p:cNvSpPr/>
          <p:nvPr/>
        </p:nvSpPr>
        <p:spPr>
          <a:xfrm>
            <a:off x="731520" y="658440"/>
            <a:ext cx="20570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SESSION 1  •  8:45–10:45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3"/>
          <p:cNvSpPr/>
          <p:nvPr/>
        </p:nvSpPr>
        <p:spPr>
          <a:xfrm>
            <a:off x="621720" y="530280"/>
            <a:ext cx="45716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81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MARKET LENS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4"/>
          <p:cNvSpPr/>
          <p:nvPr/>
        </p:nvSpPr>
        <p:spPr>
          <a:xfrm>
            <a:off x="621720" y="914400"/>
            <a:ext cx="1078956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Market structure &amp;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business models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5"/>
          <p:cNvSpPr/>
          <p:nvPr/>
        </p:nvSpPr>
        <p:spPr>
          <a:xfrm>
            <a:off x="640080" y="208476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c7d0cc"/>
                </a:solidFill>
                <a:effectLst/>
                <a:uFillTx/>
                <a:latin typeface="Aptos"/>
                <a:ea typeface="Aptos"/>
              </a:rPr>
              <a:t>From sourcing to sale: where value is created, transferred—or lost.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6"/>
          <p:cNvSpPr/>
          <p:nvPr/>
        </p:nvSpPr>
        <p:spPr>
          <a:xfrm>
            <a:off x="10515600" y="5074920"/>
            <a:ext cx="10054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58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5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PlaceHolder 1"/>
          <p:cNvSpPr>
            <a:spLocks noGrp="1"/>
          </p:cNvSpPr>
          <p:nvPr>
            <p:ph type="sldNum" idx="8"/>
          </p:nvPr>
        </p:nvSpPr>
        <p:spPr>
          <a:xfrm>
            <a:off x="11722680" y="6492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E58FC6D-8AB2-4821-9A25-50CAAB2CC9CC}" type="slidenum">
              <a: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3</a:t>
            </a:fld>
            <a:endParaRPr b="0" lang="en-US" sz="8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SESSION 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What you should be able to do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2"/>
          <p:cNvSpPr/>
          <p:nvPr/>
        </p:nvSpPr>
        <p:spPr>
          <a:xfrm>
            <a:off x="640080" y="1691640"/>
            <a:ext cx="349272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3"/>
          <p:cNvSpPr/>
          <p:nvPr/>
        </p:nvSpPr>
        <p:spPr>
          <a:xfrm>
            <a:off x="640080" y="1691640"/>
            <a:ext cx="63720" cy="146268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Shape 4"/>
          <p:cNvSpPr/>
          <p:nvPr/>
        </p:nvSpPr>
        <p:spPr>
          <a:xfrm>
            <a:off x="868680" y="1920240"/>
            <a:ext cx="383760" cy="3837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5"/>
          <p:cNvSpPr/>
          <p:nvPr/>
        </p:nvSpPr>
        <p:spPr>
          <a:xfrm>
            <a:off x="868680" y="192024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1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6"/>
          <p:cNvSpPr/>
          <p:nvPr/>
        </p:nvSpPr>
        <p:spPr>
          <a:xfrm>
            <a:off x="1389960" y="1892880"/>
            <a:ext cx="25326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Map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7"/>
          <p:cNvSpPr/>
          <p:nvPr/>
        </p:nvSpPr>
        <p:spPr>
          <a:xfrm>
            <a:off x="896040" y="2350080"/>
            <a:ext cx="29898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the six-stage used-car value chain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8"/>
          <p:cNvSpPr/>
          <p:nvPr/>
        </p:nvSpPr>
        <p:spPr>
          <a:xfrm>
            <a:off x="4434840" y="1691640"/>
            <a:ext cx="349272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Shape 9"/>
          <p:cNvSpPr/>
          <p:nvPr/>
        </p:nvSpPr>
        <p:spPr>
          <a:xfrm>
            <a:off x="4434840" y="1691640"/>
            <a:ext cx="63720" cy="146268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10"/>
          <p:cNvSpPr/>
          <p:nvPr/>
        </p:nvSpPr>
        <p:spPr>
          <a:xfrm>
            <a:off x="4663440" y="1920240"/>
            <a:ext cx="383760" cy="3837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Text 11"/>
          <p:cNvSpPr/>
          <p:nvPr/>
        </p:nvSpPr>
        <p:spPr>
          <a:xfrm>
            <a:off x="4663440" y="192024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12"/>
          <p:cNvSpPr/>
          <p:nvPr/>
        </p:nvSpPr>
        <p:spPr>
          <a:xfrm>
            <a:off x="5184720" y="1892880"/>
            <a:ext cx="25326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Distinguish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13"/>
          <p:cNvSpPr/>
          <p:nvPr/>
        </p:nvSpPr>
        <p:spPr>
          <a:xfrm>
            <a:off x="4690800" y="2350080"/>
            <a:ext cx="29898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four business-model archetypes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14"/>
          <p:cNvSpPr/>
          <p:nvPr/>
        </p:nvSpPr>
        <p:spPr>
          <a:xfrm>
            <a:off x="8229600" y="1691640"/>
            <a:ext cx="349272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15"/>
          <p:cNvSpPr/>
          <p:nvPr/>
        </p:nvSpPr>
        <p:spPr>
          <a:xfrm>
            <a:off x="8229600" y="1691640"/>
            <a:ext cx="63720" cy="146268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16"/>
          <p:cNvSpPr/>
          <p:nvPr/>
        </p:nvSpPr>
        <p:spPr>
          <a:xfrm>
            <a:off x="8458200" y="1920240"/>
            <a:ext cx="383760" cy="3837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17"/>
          <p:cNvSpPr/>
          <p:nvPr/>
        </p:nvSpPr>
        <p:spPr>
          <a:xfrm>
            <a:off x="8458200" y="192024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3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18"/>
          <p:cNvSpPr/>
          <p:nvPr/>
        </p:nvSpPr>
        <p:spPr>
          <a:xfrm>
            <a:off x="8979480" y="1892880"/>
            <a:ext cx="25326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Compare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19"/>
          <p:cNvSpPr/>
          <p:nvPr/>
        </p:nvSpPr>
        <p:spPr>
          <a:xfrm>
            <a:off x="8485560" y="2350080"/>
            <a:ext cx="29898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full-stack retail and auction-led models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20"/>
          <p:cNvSpPr/>
          <p:nvPr/>
        </p:nvSpPr>
        <p:spPr>
          <a:xfrm>
            <a:off x="640080" y="3566160"/>
            <a:ext cx="349272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Shape 21"/>
          <p:cNvSpPr/>
          <p:nvPr/>
        </p:nvSpPr>
        <p:spPr>
          <a:xfrm>
            <a:off x="640080" y="3566160"/>
            <a:ext cx="63720" cy="146268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22"/>
          <p:cNvSpPr/>
          <p:nvPr/>
        </p:nvSpPr>
        <p:spPr>
          <a:xfrm>
            <a:off x="868680" y="3794760"/>
            <a:ext cx="383760" cy="3837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23"/>
          <p:cNvSpPr/>
          <p:nvPr/>
        </p:nvSpPr>
        <p:spPr>
          <a:xfrm>
            <a:off x="868680" y="379476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4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Text 24"/>
          <p:cNvSpPr/>
          <p:nvPr/>
        </p:nvSpPr>
        <p:spPr>
          <a:xfrm>
            <a:off x="1389960" y="3767400"/>
            <a:ext cx="25326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Evaluate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25"/>
          <p:cNvSpPr/>
          <p:nvPr/>
        </p:nvSpPr>
        <p:spPr>
          <a:xfrm>
            <a:off x="896040" y="4224600"/>
            <a:ext cx="29898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inventory risk, speed, growth and margin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26"/>
          <p:cNvSpPr/>
          <p:nvPr/>
        </p:nvSpPr>
        <p:spPr>
          <a:xfrm>
            <a:off x="4434840" y="3566160"/>
            <a:ext cx="349272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Shape 27"/>
          <p:cNvSpPr/>
          <p:nvPr/>
        </p:nvSpPr>
        <p:spPr>
          <a:xfrm>
            <a:off x="4434840" y="3566160"/>
            <a:ext cx="63720" cy="1462680"/>
          </a:xfrm>
          <a:prstGeom prst="rect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6" name="Shape 28"/>
          <p:cNvSpPr/>
          <p:nvPr/>
        </p:nvSpPr>
        <p:spPr>
          <a:xfrm>
            <a:off x="4663440" y="3794760"/>
            <a:ext cx="383760" cy="38376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29"/>
          <p:cNvSpPr/>
          <p:nvPr/>
        </p:nvSpPr>
        <p:spPr>
          <a:xfrm>
            <a:off x="4663440" y="379476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5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Text 30"/>
          <p:cNvSpPr/>
          <p:nvPr/>
        </p:nvSpPr>
        <p:spPr>
          <a:xfrm>
            <a:off x="5184720" y="3767400"/>
            <a:ext cx="253260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Defend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31"/>
          <p:cNvSpPr/>
          <p:nvPr/>
        </p:nvSpPr>
        <p:spPr>
          <a:xfrm>
            <a:off x="4690800" y="4224600"/>
            <a:ext cx="29898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business-model choice with evidence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32"/>
          <p:cNvSpPr/>
          <p:nvPr/>
        </p:nvSpPr>
        <p:spPr>
          <a:xfrm>
            <a:off x="7543800" y="5440680"/>
            <a:ext cx="3977280" cy="310680"/>
          </a:xfrm>
          <a:prstGeom prst="roundRect">
            <a:avLst>
              <a:gd name="adj" fmla="val 50000"/>
            </a:avLst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33"/>
          <p:cNvSpPr/>
          <p:nvPr/>
        </p:nvSpPr>
        <p:spPr>
          <a:xfrm>
            <a:off x="7635240" y="5459040"/>
            <a:ext cx="379440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120 MINUTES • CONCEPT + ACTIVITY + QUIZ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PlaceHolder 1"/>
          <p:cNvSpPr>
            <a:spLocks noGrp="1"/>
          </p:cNvSpPr>
          <p:nvPr>
            <p:ph type="sldNum" idx="9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C882DBD-B888-4588-9558-D261A4FAD363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4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MARKET PULSE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India’s used-car market: opportunity lives in the gap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2"/>
          <p:cNvSpPr/>
          <p:nvPr/>
        </p:nvSpPr>
        <p:spPr>
          <a:xfrm>
            <a:off x="621720" y="1737360"/>
            <a:ext cx="3456000" cy="20570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3"/>
          <p:cNvSpPr/>
          <p:nvPr/>
        </p:nvSpPr>
        <p:spPr>
          <a:xfrm>
            <a:off x="850320" y="199332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7–8 Mn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4"/>
          <p:cNvSpPr/>
          <p:nvPr/>
        </p:nvSpPr>
        <p:spPr>
          <a:xfrm>
            <a:off x="877680" y="2651760"/>
            <a:ext cx="2944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vehicles sold annually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5"/>
          <p:cNvSpPr/>
          <p:nvPr/>
        </p:nvSpPr>
        <p:spPr>
          <a:xfrm>
            <a:off x="941760" y="3072240"/>
            <a:ext cx="2815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Volume has roughly doubled over a decade.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6"/>
          <p:cNvSpPr/>
          <p:nvPr/>
        </p:nvSpPr>
        <p:spPr>
          <a:xfrm>
            <a:off x="4434840" y="1737360"/>
            <a:ext cx="3456000" cy="2057040"/>
          </a:xfrm>
          <a:prstGeom prst="roundRect">
            <a:avLst>
              <a:gd name="adj" fmla="val 2667"/>
            </a:avLst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0" name="Text 7"/>
          <p:cNvSpPr/>
          <p:nvPr/>
        </p:nvSpPr>
        <p:spPr>
          <a:xfrm>
            <a:off x="4663440" y="199332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USD 32–40 Bn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8"/>
          <p:cNvSpPr/>
          <p:nvPr/>
        </p:nvSpPr>
        <p:spPr>
          <a:xfrm>
            <a:off x="4690800" y="2651760"/>
            <a:ext cx="2944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estimated market size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9"/>
          <p:cNvSpPr/>
          <p:nvPr/>
        </p:nvSpPr>
        <p:spPr>
          <a:xfrm>
            <a:off x="4754880" y="3072240"/>
            <a:ext cx="2815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c7d0cc"/>
                </a:solidFill>
                <a:effectLst/>
                <a:uFillTx/>
                <a:latin typeface="Aptos"/>
                <a:ea typeface="Aptos"/>
              </a:rPr>
              <a:t>A large category still becoming organised.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10"/>
          <p:cNvSpPr/>
          <p:nvPr/>
        </p:nvSpPr>
        <p:spPr>
          <a:xfrm>
            <a:off x="8247960" y="1737360"/>
            <a:ext cx="3456000" cy="205704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Text 11"/>
          <p:cNvSpPr/>
          <p:nvPr/>
        </p:nvSpPr>
        <p:spPr>
          <a:xfrm>
            <a:off x="8476560" y="1993320"/>
            <a:ext cx="299880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70–80%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12"/>
          <p:cNvSpPr/>
          <p:nvPr/>
        </p:nvSpPr>
        <p:spPr>
          <a:xfrm>
            <a:off x="8503920" y="2651760"/>
            <a:ext cx="294408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transactions unorganised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13"/>
          <p:cNvSpPr/>
          <p:nvPr/>
        </p:nvSpPr>
        <p:spPr>
          <a:xfrm>
            <a:off x="8568000" y="3072240"/>
            <a:ext cx="281592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Trust infrastructure is the addressable opportunity.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Shape 14"/>
          <p:cNvSpPr/>
          <p:nvPr/>
        </p:nvSpPr>
        <p:spPr>
          <a:xfrm>
            <a:off x="640080" y="4343400"/>
            <a:ext cx="10881000" cy="1170000"/>
          </a:xfrm>
          <a:prstGeom prst="roundRect">
            <a:avLst>
              <a:gd name="adj" fmla="val 4688"/>
            </a:avLst>
          </a:prstGeom>
          <a:solidFill>
            <a:srgbClr val="e8ece9"/>
          </a:solidFill>
          <a:ln w="12700">
            <a:solidFill>
              <a:srgbClr val="e8ece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15"/>
          <p:cNvSpPr/>
          <p:nvPr/>
        </p:nvSpPr>
        <p:spPr>
          <a:xfrm>
            <a:off x="896040" y="4590360"/>
            <a:ext cx="13712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3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THE HEADROOM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Text 16"/>
          <p:cNvSpPr/>
          <p:nvPr/>
        </p:nvSpPr>
        <p:spPr>
          <a:xfrm>
            <a:off x="2286000" y="4507920"/>
            <a:ext cx="86864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India’s used-to-new sales ratio remains below mature markets—meaning trust, financing and certification can still unlock demand.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17"/>
          <p:cNvSpPr/>
          <p:nvPr/>
        </p:nvSpPr>
        <p:spPr>
          <a:xfrm>
            <a:off x="896040" y="5394960"/>
            <a:ext cx="68576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Figures are directional estimates from the source deck; refresh before external publication.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PlaceHolder 1"/>
          <p:cNvSpPr>
            <a:spLocks noGrp="1"/>
          </p:cNvSpPr>
          <p:nvPr>
            <p:ph type="sldNum" idx="10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326594-7E75-464B-9E23-74FBA190D792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5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VALUE CHAIN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Six moments that decide trust—and profit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2"/>
          <p:cNvSpPr/>
          <p:nvPr/>
        </p:nvSpPr>
        <p:spPr>
          <a:xfrm>
            <a:off x="530280" y="1170360"/>
            <a:ext cx="107895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Ownership choices differ, but no stage disappears.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Shape 3"/>
          <p:cNvSpPr/>
          <p:nvPr/>
        </p:nvSpPr>
        <p:spPr>
          <a:xfrm>
            <a:off x="658440" y="1847160"/>
            <a:ext cx="1572480" cy="132552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4"/>
          <p:cNvSpPr/>
          <p:nvPr/>
        </p:nvSpPr>
        <p:spPr>
          <a:xfrm>
            <a:off x="822960" y="1993320"/>
            <a:ext cx="365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5"/>
          <p:cNvSpPr/>
          <p:nvPr/>
        </p:nvSpPr>
        <p:spPr>
          <a:xfrm>
            <a:off x="822960" y="2496240"/>
            <a:ext cx="123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SOURCE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6"/>
          <p:cNvSpPr/>
          <p:nvPr/>
        </p:nvSpPr>
        <p:spPr>
          <a:xfrm>
            <a:off x="2267640" y="2267640"/>
            <a:ext cx="2556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7"/>
          <p:cNvSpPr/>
          <p:nvPr/>
        </p:nvSpPr>
        <p:spPr>
          <a:xfrm>
            <a:off x="2560320" y="1847160"/>
            <a:ext cx="1572480" cy="1325520"/>
          </a:xfrm>
          <a:prstGeom prst="roundRect">
            <a:avLst>
              <a:gd name="adj" fmla="val 3448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8"/>
          <p:cNvSpPr/>
          <p:nvPr/>
        </p:nvSpPr>
        <p:spPr>
          <a:xfrm>
            <a:off x="2724840" y="1993320"/>
            <a:ext cx="365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9"/>
          <p:cNvSpPr/>
          <p:nvPr/>
        </p:nvSpPr>
        <p:spPr>
          <a:xfrm>
            <a:off x="2724840" y="2496240"/>
            <a:ext cx="123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INSPECT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0"/>
          <p:cNvSpPr/>
          <p:nvPr/>
        </p:nvSpPr>
        <p:spPr>
          <a:xfrm>
            <a:off x="4169520" y="2267640"/>
            <a:ext cx="2556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11"/>
          <p:cNvSpPr/>
          <p:nvPr/>
        </p:nvSpPr>
        <p:spPr>
          <a:xfrm>
            <a:off x="4462200" y="1847160"/>
            <a:ext cx="1572480" cy="132552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2"/>
          <p:cNvSpPr/>
          <p:nvPr/>
        </p:nvSpPr>
        <p:spPr>
          <a:xfrm>
            <a:off x="4626720" y="1993320"/>
            <a:ext cx="365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3"/>
          <p:cNvSpPr/>
          <p:nvPr/>
        </p:nvSpPr>
        <p:spPr>
          <a:xfrm>
            <a:off x="4626720" y="2496240"/>
            <a:ext cx="123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REFURBISH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4"/>
          <p:cNvSpPr/>
          <p:nvPr/>
        </p:nvSpPr>
        <p:spPr>
          <a:xfrm>
            <a:off x="6071760" y="2267640"/>
            <a:ext cx="2556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15"/>
          <p:cNvSpPr/>
          <p:nvPr/>
        </p:nvSpPr>
        <p:spPr>
          <a:xfrm>
            <a:off x="6364080" y="1847160"/>
            <a:ext cx="1572480" cy="132552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6"/>
          <p:cNvSpPr/>
          <p:nvPr/>
        </p:nvSpPr>
        <p:spPr>
          <a:xfrm>
            <a:off x="6528960" y="1993320"/>
            <a:ext cx="365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17"/>
          <p:cNvSpPr/>
          <p:nvPr/>
        </p:nvSpPr>
        <p:spPr>
          <a:xfrm>
            <a:off x="6528960" y="2496240"/>
            <a:ext cx="123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RETAIL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18"/>
          <p:cNvSpPr/>
          <p:nvPr/>
        </p:nvSpPr>
        <p:spPr>
          <a:xfrm>
            <a:off x="7973640" y="2267640"/>
            <a:ext cx="2556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Shape 19"/>
          <p:cNvSpPr/>
          <p:nvPr/>
        </p:nvSpPr>
        <p:spPr>
          <a:xfrm>
            <a:off x="8266320" y="1847160"/>
            <a:ext cx="1572480" cy="132552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20"/>
          <p:cNvSpPr/>
          <p:nvPr/>
        </p:nvSpPr>
        <p:spPr>
          <a:xfrm>
            <a:off x="8430840" y="1993320"/>
            <a:ext cx="365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05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1"/>
          <p:cNvSpPr/>
          <p:nvPr/>
        </p:nvSpPr>
        <p:spPr>
          <a:xfrm>
            <a:off x="8430840" y="2496240"/>
            <a:ext cx="123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FINANCE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2"/>
          <p:cNvSpPr/>
          <p:nvPr/>
        </p:nvSpPr>
        <p:spPr>
          <a:xfrm>
            <a:off x="9875520" y="2267640"/>
            <a:ext cx="2556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→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23"/>
          <p:cNvSpPr/>
          <p:nvPr/>
        </p:nvSpPr>
        <p:spPr>
          <a:xfrm>
            <a:off x="10168200" y="1847160"/>
            <a:ext cx="1572480" cy="1325520"/>
          </a:xfrm>
          <a:prstGeom prst="roundRect">
            <a:avLst>
              <a:gd name="adj" fmla="val 34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Text 24"/>
          <p:cNvSpPr/>
          <p:nvPr/>
        </p:nvSpPr>
        <p:spPr>
          <a:xfrm>
            <a:off x="10332720" y="1993320"/>
            <a:ext cx="36540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06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25"/>
          <p:cNvSpPr/>
          <p:nvPr/>
        </p:nvSpPr>
        <p:spPr>
          <a:xfrm>
            <a:off x="10332720" y="2496240"/>
            <a:ext cx="1234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TRANSFER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26"/>
          <p:cNvSpPr/>
          <p:nvPr/>
        </p:nvSpPr>
        <p:spPr>
          <a:xfrm>
            <a:off x="658440" y="3794760"/>
            <a:ext cx="6583320" cy="1234080"/>
          </a:xfrm>
          <a:prstGeom prst="roundRect">
            <a:avLst>
              <a:gd name="adj" fmla="val 4444"/>
            </a:avLst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27"/>
          <p:cNvSpPr/>
          <p:nvPr/>
        </p:nvSpPr>
        <p:spPr>
          <a:xfrm>
            <a:off x="914400" y="4050720"/>
            <a:ext cx="118836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3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THE MOAT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28"/>
          <p:cNvSpPr/>
          <p:nvPr/>
        </p:nvSpPr>
        <p:spPr>
          <a:xfrm>
            <a:off x="2057400" y="3968640"/>
            <a:ext cx="48459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Accurate inspection + pricing data reduce the information gap before money changes hands.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Shape 29"/>
          <p:cNvSpPr/>
          <p:nvPr/>
        </p:nvSpPr>
        <p:spPr>
          <a:xfrm>
            <a:off x="8275320" y="4160520"/>
            <a:ext cx="3017160" cy="438480"/>
          </a:xfrm>
          <a:prstGeom prst="roundRect">
            <a:avLst>
              <a:gd name="adj" fmla="val 125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30"/>
          <p:cNvSpPr/>
          <p:nvPr/>
        </p:nvSpPr>
        <p:spPr>
          <a:xfrm>
            <a:off x="8403480" y="4206240"/>
            <a:ext cx="27612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WATCH  </a:t>
            </a:r>
            <a:r>
              <a:rPr b="0" lang="en-US" sz="10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How inspection changes price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31">
            <a:hlinkClick r:id="rId1"/>
          </p:cNvPr>
          <p:cNvSpPr/>
          <p:nvPr/>
        </p:nvSpPr>
        <p:spPr>
          <a:xfrm>
            <a:off x="8275320" y="4160520"/>
            <a:ext cx="3017160" cy="438480"/>
          </a:xfrm>
          <a:prstGeom prst="rect">
            <a:avLst/>
          </a:prstGeom>
          <a:noFill/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32"/>
          <p:cNvSpPr/>
          <p:nvPr/>
        </p:nvSpPr>
        <p:spPr>
          <a:xfrm>
            <a:off x="8275320" y="4718160"/>
            <a:ext cx="3017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9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CARS24 • practical inspection explainer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PlaceHolder 1"/>
          <p:cNvSpPr>
            <a:spLocks noGrp="1"/>
          </p:cNvSpPr>
          <p:nvPr>
            <p:ph type="sldNum" idx="11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02A8E99-81FC-44BA-88BC-70D882478FE3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BUSINESS MODELS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Four ways to participate in the same transaction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2"/>
          <p:cNvSpPr/>
          <p:nvPr/>
        </p:nvSpPr>
        <p:spPr>
          <a:xfrm>
            <a:off x="621720" y="1691640"/>
            <a:ext cx="5230080" cy="1645560"/>
          </a:xfrm>
          <a:prstGeom prst="roundRect">
            <a:avLst>
              <a:gd name="adj" fmla="val 3889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3"/>
          <p:cNvSpPr/>
          <p:nvPr/>
        </p:nvSpPr>
        <p:spPr>
          <a:xfrm>
            <a:off x="850320" y="1911240"/>
            <a:ext cx="1874160" cy="310680"/>
          </a:xfrm>
          <a:prstGeom prst="roundRect">
            <a:avLst>
              <a:gd name="adj" fmla="val 50000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4"/>
          <p:cNvSpPr/>
          <p:nvPr/>
        </p:nvSpPr>
        <p:spPr>
          <a:xfrm>
            <a:off x="941760" y="1929240"/>
            <a:ext cx="1691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FULL-STACK RETAIL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5"/>
          <p:cNvSpPr/>
          <p:nvPr/>
        </p:nvSpPr>
        <p:spPr>
          <a:xfrm>
            <a:off x="2953440" y="1920240"/>
            <a:ext cx="25599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Buys • refurbishes • retails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6"/>
          <p:cNvSpPr/>
          <p:nvPr/>
        </p:nvSpPr>
        <p:spPr>
          <a:xfrm>
            <a:off x="896040" y="2541960"/>
            <a:ext cx="46173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Higher margin potential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Higher inventory risk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Shape 7"/>
          <p:cNvSpPr/>
          <p:nvPr/>
        </p:nvSpPr>
        <p:spPr>
          <a:xfrm>
            <a:off x="6245280" y="1691640"/>
            <a:ext cx="5230080" cy="1645560"/>
          </a:xfrm>
          <a:prstGeom prst="roundRect">
            <a:avLst>
              <a:gd name="adj" fmla="val 3889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Shape 8"/>
          <p:cNvSpPr/>
          <p:nvPr/>
        </p:nvSpPr>
        <p:spPr>
          <a:xfrm>
            <a:off x="6473880" y="1911240"/>
            <a:ext cx="1874160" cy="310680"/>
          </a:xfrm>
          <a:prstGeom prst="roundRect">
            <a:avLst>
              <a:gd name="adj" fmla="val 500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Text 9"/>
          <p:cNvSpPr/>
          <p:nvPr/>
        </p:nvSpPr>
        <p:spPr>
          <a:xfrm>
            <a:off x="6565320" y="1929240"/>
            <a:ext cx="1691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AUCTION / WHOLESALE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10"/>
          <p:cNvSpPr/>
          <p:nvPr/>
        </p:nvSpPr>
        <p:spPr>
          <a:xfrm>
            <a:off x="8577000" y="1920240"/>
            <a:ext cx="25599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Buys • routes to dealers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11"/>
          <p:cNvSpPr/>
          <p:nvPr/>
        </p:nvSpPr>
        <p:spPr>
          <a:xfrm>
            <a:off x="6519600" y="2541960"/>
            <a:ext cx="46173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Fast turns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Lower refurbishment exposure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Shape 12"/>
          <p:cNvSpPr/>
          <p:nvPr/>
        </p:nvSpPr>
        <p:spPr>
          <a:xfrm>
            <a:off x="621720" y="3749040"/>
            <a:ext cx="5230080" cy="1645560"/>
          </a:xfrm>
          <a:prstGeom prst="roundRect">
            <a:avLst>
              <a:gd name="adj" fmla="val 3889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13"/>
          <p:cNvSpPr/>
          <p:nvPr/>
        </p:nvSpPr>
        <p:spPr>
          <a:xfrm>
            <a:off x="850320" y="3968640"/>
            <a:ext cx="1874160" cy="310680"/>
          </a:xfrm>
          <a:prstGeom prst="roundRect">
            <a:avLst>
              <a:gd name="adj" fmla="val 50000"/>
            </a:avLst>
          </a:prstGeom>
          <a:solidFill>
            <a:srgbClr val="2b5d7d"/>
          </a:solidFill>
          <a:ln w="12700">
            <a:solidFill>
              <a:srgbClr val="2b5d7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14"/>
          <p:cNvSpPr/>
          <p:nvPr/>
        </p:nvSpPr>
        <p:spPr>
          <a:xfrm>
            <a:off x="941760" y="3986640"/>
            <a:ext cx="1691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CLASSIFIEDS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15"/>
          <p:cNvSpPr/>
          <p:nvPr/>
        </p:nvSpPr>
        <p:spPr>
          <a:xfrm>
            <a:off x="2953440" y="3977640"/>
            <a:ext cx="25599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Connects buyer and seller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16"/>
          <p:cNvSpPr/>
          <p:nvPr/>
        </p:nvSpPr>
        <p:spPr>
          <a:xfrm>
            <a:off x="896040" y="4599360"/>
            <a:ext cx="46173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Asset-light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Less control over condition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17"/>
          <p:cNvSpPr/>
          <p:nvPr/>
        </p:nvSpPr>
        <p:spPr>
          <a:xfrm>
            <a:off x="6245280" y="3749040"/>
            <a:ext cx="5230080" cy="1645560"/>
          </a:xfrm>
          <a:prstGeom prst="roundRect">
            <a:avLst>
              <a:gd name="adj" fmla="val 3889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18"/>
          <p:cNvSpPr/>
          <p:nvPr/>
        </p:nvSpPr>
        <p:spPr>
          <a:xfrm>
            <a:off x="6473880" y="3968640"/>
            <a:ext cx="1874160" cy="310680"/>
          </a:xfrm>
          <a:prstGeom prst="roundRect">
            <a:avLst>
              <a:gd name="adj" fmla="val 50000"/>
            </a:avLst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19"/>
          <p:cNvSpPr/>
          <p:nvPr/>
        </p:nvSpPr>
        <p:spPr>
          <a:xfrm>
            <a:off x="6565320" y="3986640"/>
            <a:ext cx="16912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OEM CERTIFIED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20"/>
          <p:cNvSpPr/>
          <p:nvPr/>
        </p:nvSpPr>
        <p:spPr>
          <a:xfrm>
            <a:off x="8577000" y="3977640"/>
            <a:ext cx="255996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Trade-in via dealer network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Text 21"/>
          <p:cNvSpPr/>
          <p:nvPr/>
        </p:nvSpPr>
        <p:spPr>
          <a:xfrm>
            <a:off x="6519600" y="4599360"/>
            <a:ext cx="461736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Protects new-car funnel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Brand-backed trust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PlaceHolder 1"/>
          <p:cNvSpPr>
            <a:spLocks noGrp="1"/>
          </p:cNvSpPr>
          <p:nvPr>
            <p:ph type="sldNum" idx="12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F67721-7155-496C-AAC2-5A3D8E33C0D2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CASE COMPARISON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Spinny vs CARS24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2"/>
          <p:cNvSpPr/>
          <p:nvPr/>
        </p:nvSpPr>
        <p:spPr>
          <a:xfrm>
            <a:off x="530280" y="1170360"/>
            <a:ext cx="107895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Same category. Different operating logic.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Shape 3"/>
          <p:cNvSpPr/>
          <p:nvPr/>
        </p:nvSpPr>
        <p:spPr>
          <a:xfrm>
            <a:off x="658440" y="1755720"/>
            <a:ext cx="5284800" cy="3821760"/>
          </a:xfrm>
          <a:prstGeom prst="roundRect">
            <a:avLst>
              <a:gd name="adj" fmla="val 16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4"/>
          <p:cNvSpPr/>
          <p:nvPr/>
        </p:nvSpPr>
        <p:spPr>
          <a:xfrm>
            <a:off x="932760" y="2048400"/>
            <a:ext cx="2011320" cy="310680"/>
          </a:xfrm>
          <a:prstGeom prst="roundRect">
            <a:avLst>
              <a:gd name="adj" fmla="val 50000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5"/>
          <p:cNvSpPr/>
          <p:nvPr/>
        </p:nvSpPr>
        <p:spPr>
          <a:xfrm>
            <a:off x="1024200" y="2066400"/>
            <a:ext cx="18284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FULL-STACK RETAIL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6"/>
          <p:cNvSpPr/>
          <p:nvPr/>
        </p:nvSpPr>
        <p:spPr>
          <a:xfrm>
            <a:off x="932760" y="2578680"/>
            <a:ext cx="466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SPINNY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7"/>
          <p:cNvSpPr/>
          <p:nvPr/>
        </p:nvSpPr>
        <p:spPr>
          <a:xfrm>
            <a:off x="978480" y="3246120"/>
            <a:ext cx="457164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31120" indent="-231120" defTabSz="914400">
              <a:lnSpc>
                <a:spcPct val="100000"/>
              </a:lnSpc>
              <a:buClr>
                <a:srgbClr val="161c1d"/>
              </a:buClr>
              <a:buFont typeface="Symbol" charset="2"/>
              <a:buChar char=""/>
            </a:pPr>
            <a:r>
              <a:rPr b="0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Owns inventory longer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31120" indent="-231120" defTabSz="914400">
              <a:lnSpc>
                <a:spcPct val="100000"/>
              </a:lnSpc>
              <a:buClr>
                <a:srgbClr val="161c1d"/>
              </a:buClr>
              <a:buFont typeface="Symbol" charset="2"/>
              <a:buChar char=""/>
            </a:pPr>
            <a:r>
              <a:rPr b="0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Controls refurbishment and retail experience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31120" indent="-231120" defTabSz="914400">
              <a:lnSpc>
                <a:spcPct val="100000"/>
              </a:lnSpc>
              <a:buClr>
                <a:srgbClr val="161c1d"/>
              </a:buClr>
              <a:buFont typeface="Symbol" charset="2"/>
              <a:buChar char=""/>
            </a:pPr>
            <a:r>
              <a:rPr b="0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Earns vehicle margin + ancillary attach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31120" indent="-231120" defTabSz="914400">
              <a:lnSpc>
                <a:spcPct val="100000"/>
              </a:lnSpc>
              <a:buClr>
                <a:srgbClr val="161c1d"/>
              </a:buClr>
              <a:buFont typeface="Symbol" charset="2"/>
              <a:buChar char=""/>
            </a:pPr>
            <a:r>
              <a:rPr b="0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Risk: capital intensity and slow turns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Shape 8"/>
          <p:cNvSpPr/>
          <p:nvPr/>
        </p:nvSpPr>
        <p:spPr>
          <a:xfrm>
            <a:off x="6263640" y="1755720"/>
            <a:ext cx="5284800" cy="3821760"/>
          </a:xfrm>
          <a:prstGeom prst="roundRect">
            <a:avLst>
              <a:gd name="adj" fmla="val 1675"/>
            </a:avLst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9"/>
          <p:cNvSpPr/>
          <p:nvPr/>
        </p:nvSpPr>
        <p:spPr>
          <a:xfrm>
            <a:off x="6537960" y="2048400"/>
            <a:ext cx="2011320" cy="310680"/>
          </a:xfrm>
          <a:prstGeom prst="roundRect">
            <a:avLst>
              <a:gd name="adj" fmla="val 500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0"/>
          <p:cNvSpPr/>
          <p:nvPr/>
        </p:nvSpPr>
        <p:spPr>
          <a:xfrm>
            <a:off x="6629400" y="2066400"/>
            <a:ext cx="18284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AUCTION-LED → HYBRID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1"/>
          <p:cNvSpPr/>
          <p:nvPr/>
        </p:nvSpPr>
        <p:spPr>
          <a:xfrm>
            <a:off x="6537960" y="2578680"/>
            <a:ext cx="46630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CARS24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2"/>
          <p:cNvSpPr/>
          <p:nvPr/>
        </p:nvSpPr>
        <p:spPr>
          <a:xfrm>
            <a:off x="6583680" y="3246120"/>
            <a:ext cx="4571640" cy="1645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31120" indent="-231120" defTabSz="914400">
              <a:lnSpc>
                <a:spcPct val="100000"/>
              </a:lnSpc>
              <a:buClr>
                <a:srgbClr val="d6dfdb"/>
              </a:buClr>
              <a:buFont typeface="Symbol" charset="2"/>
              <a:buChar char=""/>
            </a:pPr>
            <a:r>
              <a:rPr b="0" lang="en-US" sz="1300" strike="noStrike" u="none">
                <a:solidFill>
                  <a:srgbClr val="d6dfdb"/>
                </a:solidFill>
                <a:effectLst/>
                <a:uFillTx/>
                <a:latin typeface="Aptos"/>
                <a:ea typeface="Aptos"/>
              </a:rPr>
              <a:t>Built around rapid dealer auctions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31120" indent="-231120" defTabSz="914400">
              <a:lnSpc>
                <a:spcPct val="100000"/>
              </a:lnSpc>
              <a:buClr>
                <a:srgbClr val="d6dfdb"/>
              </a:buClr>
              <a:buFont typeface="Symbol" charset="2"/>
              <a:buChar char=""/>
            </a:pPr>
            <a:r>
              <a:rPr b="0" lang="en-US" sz="1300" strike="noStrike" u="none">
                <a:solidFill>
                  <a:srgbClr val="d6dfdb"/>
                </a:solidFill>
                <a:effectLst/>
                <a:uFillTx/>
                <a:latin typeface="Aptos"/>
                <a:ea typeface="Aptos"/>
              </a:rPr>
              <a:t>Growing retail and financing capability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31120" indent="-231120" defTabSz="914400">
              <a:lnSpc>
                <a:spcPct val="100000"/>
              </a:lnSpc>
              <a:buClr>
                <a:srgbClr val="d6dfdb"/>
              </a:buClr>
              <a:buFont typeface="Symbol" charset="2"/>
              <a:buChar char=""/>
            </a:pPr>
            <a:r>
              <a:rPr b="0" lang="en-US" sz="1300" strike="noStrike" u="none">
                <a:solidFill>
                  <a:srgbClr val="d6dfdb"/>
                </a:solidFill>
                <a:effectLst/>
                <a:uFillTx/>
                <a:latin typeface="Aptos"/>
                <a:ea typeface="Aptos"/>
              </a:rPr>
              <a:t>Optimises liquidity and conversion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31120" indent="-231120" defTabSz="914400">
              <a:lnSpc>
                <a:spcPct val="100000"/>
              </a:lnSpc>
              <a:buClr>
                <a:srgbClr val="d6dfdb"/>
              </a:buClr>
              <a:buFont typeface="Symbol" charset="2"/>
              <a:buChar char=""/>
            </a:pPr>
            <a:r>
              <a:rPr b="0" lang="en-US" sz="1300" strike="noStrike" u="none">
                <a:solidFill>
                  <a:srgbClr val="d6dfdb"/>
                </a:solidFill>
                <a:effectLst/>
                <a:uFillTx/>
                <a:latin typeface="Aptos"/>
                <a:ea typeface="Aptos"/>
              </a:rPr>
              <a:t>Risk: thinner control across experience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PlaceHolder 1"/>
          <p:cNvSpPr>
            <a:spLocks noGrp="1"/>
          </p:cNvSpPr>
          <p:nvPr>
            <p:ph type="sldNum" idx="13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3AF29B-40E9-4FE0-8A13-1D73211660BE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STRATEGY DEBATE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Growth story or margin story?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Shape 2"/>
          <p:cNvSpPr/>
          <p:nvPr/>
        </p:nvSpPr>
        <p:spPr>
          <a:xfrm>
            <a:off x="685800" y="1691640"/>
            <a:ext cx="5211720" cy="210276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3"/>
          <p:cNvSpPr/>
          <p:nvPr/>
        </p:nvSpPr>
        <p:spPr>
          <a:xfrm>
            <a:off x="960120" y="1965960"/>
            <a:ext cx="21027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9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SPINNY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4"/>
          <p:cNvSpPr/>
          <p:nvPr/>
        </p:nvSpPr>
        <p:spPr>
          <a:xfrm>
            <a:off x="960120" y="2487240"/>
            <a:ext cx="4617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Scale + vertical integration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5"/>
          <p:cNvSpPr/>
          <p:nvPr/>
        </p:nvSpPr>
        <p:spPr>
          <a:xfrm>
            <a:off x="960120" y="3154680"/>
            <a:ext cx="4617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More of the customer journey under one roof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6"/>
          <p:cNvSpPr/>
          <p:nvPr/>
        </p:nvSpPr>
        <p:spPr>
          <a:xfrm>
            <a:off x="6309360" y="1691640"/>
            <a:ext cx="5211720" cy="2102760"/>
          </a:xfrm>
          <a:prstGeom prst="roundRect">
            <a:avLst>
              <a:gd name="adj" fmla="val 3478"/>
            </a:avLst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 7"/>
          <p:cNvSpPr/>
          <p:nvPr/>
        </p:nvSpPr>
        <p:spPr>
          <a:xfrm>
            <a:off x="6583680" y="1965960"/>
            <a:ext cx="21027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pc="99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CARS24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8"/>
          <p:cNvSpPr/>
          <p:nvPr/>
        </p:nvSpPr>
        <p:spPr>
          <a:xfrm>
            <a:off x="6583680" y="2487240"/>
            <a:ext cx="461736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Profit discipline + hybridisation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9"/>
          <p:cNvSpPr/>
          <p:nvPr/>
        </p:nvSpPr>
        <p:spPr>
          <a:xfrm>
            <a:off x="6583680" y="3154680"/>
            <a:ext cx="461736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c7d0cc"/>
                </a:solidFill>
                <a:effectLst/>
                <a:uFillTx/>
                <a:latin typeface="Aptos"/>
                <a:ea typeface="Aptos"/>
              </a:rPr>
              <a:t>Growth traded for improving margin quality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10"/>
          <p:cNvSpPr/>
          <p:nvPr/>
        </p:nvSpPr>
        <p:spPr>
          <a:xfrm>
            <a:off x="685800" y="4343400"/>
            <a:ext cx="10835280" cy="1115280"/>
          </a:xfrm>
          <a:prstGeom prst="roundRect">
            <a:avLst>
              <a:gd name="adj" fmla="val 5738"/>
            </a:avLst>
          </a:prstGeom>
          <a:solidFill>
            <a:srgbClr val="e8ece9"/>
          </a:solidFill>
          <a:ln w="12700">
            <a:solidFill>
              <a:srgbClr val="e8ece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Text 11"/>
          <p:cNvSpPr/>
          <p:nvPr/>
        </p:nvSpPr>
        <p:spPr>
          <a:xfrm>
            <a:off x="960120" y="4590360"/>
            <a:ext cx="18284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19" strike="noStrike" u="none">
                <a:solidFill>
                  <a:srgbClr val="e95d4f"/>
                </a:solidFill>
                <a:effectLst/>
                <a:uFillTx/>
                <a:latin typeface="Aptos"/>
                <a:ea typeface="Aptos"/>
              </a:rPr>
              <a:t>BOARDROOM QUESTION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12"/>
          <p:cNvSpPr/>
          <p:nvPr/>
        </p:nvSpPr>
        <p:spPr>
          <a:xfrm>
            <a:off x="2834640" y="4517280"/>
            <a:ext cx="809208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Which story would you defend to public-market investors—and what evidence would you demand?</a:t>
            </a:r>
            <a:endParaRPr b="0" lang="en-US" sz="1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PlaceHolder 1"/>
          <p:cNvSpPr>
            <a:spLocks noGrp="1"/>
          </p:cNvSpPr>
          <p:nvPr>
            <p:ph type="sldNum" idx="14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E6E40A2-A25D-4F28-BC1B-30772E2E1E91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0"/>
          <p:cNvSpPr/>
          <p:nvPr/>
        </p:nvSpPr>
        <p:spPr>
          <a:xfrm>
            <a:off x="640080" y="530280"/>
            <a:ext cx="2331360" cy="310680"/>
          </a:xfrm>
          <a:prstGeom prst="roundRect">
            <a:avLst>
              <a:gd name="adj" fmla="val 500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Text 1"/>
          <p:cNvSpPr/>
          <p:nvPr/>
        </p:nvSpPr>
        <p:spPr>
          <a:xfrm>
            <a:off x="731520" y="548640"/>
            <a:ext cx="21484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GROUPS OF 4–5  •  20 MINUTES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2"/>
          <p:cNvSpPr/>
          <p:nvPr/>
        </p:nvSpPr>
        <p:spPr>
          <a:xfrm>
            <a:off x="621720" y="530280"/>
            <a:ext cx="45716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81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IN-CLASS STUDIO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3"/>
          <p:cNvSpPr/>
          <p:nvPr/>
        </p:nvSpPr>
        <p:spPr>
          <a:xfrm>
            <a:off x="621720" y="914400"/>
            <a:ext cx="1078956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Build the business-model map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1" name="Text 4"/>
          <p:cNvSpPr/>
          <p:nvPr/>
        </p:nvSpPr>
        <p:spPr>
          <a:xfrm>
            <a:off x="640080" y="208476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c7d0cc"/>
                </a:solidFill>
                <a:effectLst/>
                <a:uFillTx/>
                <a:latin typeface="Aptos"/>
                <a:ea typeface="Aptos"/>
              </a:rPr>
              <a:t>Own it, outsource it, or skip it—then defend why.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5"/>
          <p:cNvSpPr/>
          <p:nvPr/>
        </p:nvSpPr>
        <p:spPr>
          <a:xfrm>
            <a:off x="685800" y="3657600"/>
            <a:ext cx="2514240" cy="1325520"/>
          </a:xfrm>
          <a:prstGeom prst="roundRect">
            <a:avLst>
              <a:gd name="adj" fmla="val 4138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6"/>
          <p:cNvSpPr/>
          <p:nvPr/>
        </p:nvSpPr>
        <p:spPr>
          <a:xfrm>
            <a:off x="868680" y="3840480"/>
            <a:ext cx="411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7"/>
          <p:cNvSpPr/>
          <p:nvPr/>
        </p:nvSpPr>
        <p:spPr>
          <a:xfrm>
            <a:off x="868680" y="4279320"/>
            <a:ext cx="2148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Choose: Spinny, CARS24, classifieds, or OEM CPO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8"/>
          <p:cNvSpPr/>
          <p:nvPr/>
        </p:nvSpPr>
        <p:spPr>
          <a:xfrm>
            <a:off x="3502080" y="3657600"/>
            <a:ext cx="2514240" cy="1325520"/>
          </a:xfrm>
          <a:prstGeom prst="roundRect">
            <a:avLst>
              <a:gd name="adj" fmla="val 4138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6" name="Text 9"/>
          <p:cNvSpPr/>
          <p:nvPr/>
        </p:nvSpPr>
        <p:spPr>
          <a:xfrm>
            <a:off x="3684960" y="3840480"/>
            <a:ext cx="411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0"/>
          <p:cNvSpPr/>
          <p:nvPr/>
        </p:nvSpPr>
        <p:spPr>
          <a:xfrm>
            <a:off x="3684960" y="4279320"/>
            <a:ext cx="2148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Map all six value-chain stages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11"/>
          <p:cNvSpPr/>
          <p:nvPr/>
        </p:nvSpPr>
        <p:spPr>
          <a:xfrm>
            <a:off x="6318360" y="3657600"/>
            <a:ext cx="2514240" cy="1325520"/>
          </a:xfrm>
          <a:prstGeom prst="roundRect">
            <a:avLst>
              <a:gd name="adj" fmla="val 4138"/>
            </a:avLst>
          </a:prstGeom>
          <a:solidFill>
            <a:srgbClr val="243233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12"/>
          <p:cNvSpPr/>
          <p:nvPr/>
        </p:nvSpPr>
        <p:spPr>
          <a:xfrm>
            <a:off x="6501240" y="3840480"/>
            <a:ext cx="411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0" name="Text 13"/>
          <p:cNvSpPr/>
          <p:nvPr/>
        </p:nvSpPr>
        <p:spPr>
          <a:xfrm>
            <a:off x="6501240" y="4279320"/>
            <a:ext cx="2148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Find one capability added since founding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14"/>
          <p:cNvSpPr/>
          <p:nvPr/>
        </p:nvSpPr>
        <p:spPr>
          <a:xfrm>
            <a:off x="9135000" y="3657600"/>
            <a:ext cx="2514240" cy="1325520"/>
          </a:xfrm>
          <a:prstGeom prst="roundRect">
            <a:avLst>
              <a:gd name="adj" fmla="val 4138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15"/>
          <p:cNvSpPr/>
          <p:nvPr/>
        </p:nvSpPr>
        <p:spPr>
          <a:xfrm>
            <a:off x="9317880" y="3840480"/>
            <a:ext cx="4111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16"/>
          <p:cNvSpPr/>
          <p:nvPr/>
        </p:nvSpPr>
        <p:spPr>
          <a:xfrm>
            <a:off x="9317880" y="4279320"/>
            <a:ext cx="214848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Present one strategic trade-off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17"/>
          <p:cNvSpPr/>
          <p:nvPr/>
        </p:nvSpPr>
        <p:spPr>
          <a:xfrm>
            <a:off x="685800" y="5650920"/>
            <a:ext cx="6309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DELIVERABLE  /  one-page owned • outsourced • skipped map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5" name="PlaceHolder 1"/>
          <p:cNvSpPr>
            <a:spLocks noGrp="1"/>
          </p:cNvSpPr>
          <p:nvPr>
            <p:ph type="sldNum" idx="15"/>
          </p:nvPr>
        </p:nvSpPr>
        <p:spPr>
          <a:xfrm>
            <a:off x="11722680" y="6492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E686D19-A5D7-48BF-A70F-6F88539D4C0B}" type="slidenum">
              <a: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SESSION QUIZ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Quick check • Questions 1–3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Shape 2"/>
          <p:cNvSpPr/>
          <p:nvPr/>
        </p:nvSpPr>
        <p:spPr>
          <a:xfrm>
            <a:off x="658440" y="157284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3"/>
          <p:cNvSpPr/>
          <p:nvPr/>
        </p:nvSpPr>
        <p:spPr>
          <a:xfrm>
            <a:off x="868680" y="177408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0" name="Text 4"/>
          <p:cNvSpPr/>
          <p:nvPr/>
        </p:nvSpPr>
        <p:spPr>
          <a:xfrm>
            <a:off x="868680" y="177408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1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5"/>
          <p:cNvSpPr/>
          <p:nvPr/>
        </p:nvSpPr>
        <p:spPr>
          <a:xfrm>
            <a:off x="1536120" y="17373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Roughly what share of India’s used-car trade remains unorganised?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6"/>
          <p:cNvSpPr/>
          <p:nvPr/>
        </p:nvSpPr>
        <p:spPr>
          <a:xfrm>
            <a:off x="1536120" y="21945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10–20%     B 30–40%     C 70–80%     D Under 5%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7"/>
          <p:cNvSpPr/>
          <p:nvPr/>
        </p:nvSpPr>
        <p:spPr>
          <a:xfrm>
            <a:off x="658440" y="305424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8"/>
          <p:cNvSpPr/>
          <p:nvPr/>
        </p:nvSpPr>
        <p:spPr>
          <a:xfrm>
            <a:off x="868680" y="325512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9"/>
          <p:cNvSpPr/>
          <p:nvPr/>
        </p:nvSpPr>
        <p:spPr>
          <a:xfrm>
            <a:off x="868680" y="32551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2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10"/>
          <p:cNvSpPr/>
          <p:nvPr/>
        </p:nvSpPr>
        <p:spPr>
          <a:xfrm>
            <a:off x="1536120" y="32187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Which model buys, refurbishes and retails directly to the consumer?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 11"/>
          <p:cNvSpPr/>
          <p:nvPr/>
        </p:nvSpPr>
        <p:spPr>
          <a:xfrm>
            <a:off x="1536120" y="36759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Classifieds     B Full-stack retail     C OEM-only     D None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12"/>
          <p:cNvSpPr/>
          <p:nvPr/>
        </p:nvSpPr>
        <p:spPr>
          <a:xfrm>
            <a:off x="658440" y="453528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Shape 13"/>
          <p:cNvSpPr/>
          <p:nvPr/>
        </p:nvSpPr>
        <p:spPr>
          <a:xfrm>
            <a:off x="868680" y="473652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4"/>
          <p:cNvSpPr/>
          <p:nvPr/>
        </p:nvSpPr>
        <p:spPr>
          <a:xfrm>
            <a:off x="868680" y="47365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3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Text 15"/>
          <p:cNvSpPr/>
          <p:nvPr/>
        </p:nvSpPr>
        <p:spPr>
          <a:xfrm>
            <a:off x="1536120" y="47001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CARS24’s original model was primarily…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Text 16"/>
          <p:cNvSpPr/>
          <p:nvPr/>
        </p:nvSpPr>
        <p:spPr>
          <a:xfrm>
            <a:off x="1536120" y="51573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OEM CPO     B Classifieds     C Buy from consumer → auction to dealers     D Import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PlaceHolder 1"/>
          <p:cNvSpPr>
            <a:spLocks noGrp="1"/>
          </p:cNvSpPr>
          <p:nvPr>
            <p:ph type="sldNum" idx="16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CC4E50E-5C7B-4845-9A81-3725AD76CF94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SESSION QUIZ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Quick check • Questions 4–6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2"/>
          <p:cNvSpPr/>
          <p:nvPr/>
        </p:nvSpPr>
        <p:spPr>
          <a:xfrm>
            <a:off x="658440" y="157284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7" name="Shape 3"/>
          <p:cNvSpPr/>
          <p:nvPr/>
        </p:nvSpPr>
        <p:spPr>
          <a:xfrm>
            <a:off x="868680" y="177408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4"/>
          <p:cNvSpPr/>
          <p:nvPr/>
        </p:nvSpPr>
        <p:spPr>
          <a:xfrm>
            <a:off x="868680" y="177408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4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5"/>
          <p:cNvSpPr/>
          <p:nvPr/>
        </p:nvSpPr>
        <p:spPr>
          <a:xfrm>
            <a:off x="1536120" y="17373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Which model never takes ownership and earns listing or commission income?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6"/>
          <p:cNvSpPr/>
          <p:nvPr/>
        </p:nvSpPr>
        <p:spPr>
          <a:xfrm>
            <a:off x="1536120" y="21945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Full-stack     B Auction     C Classifieds     D OEM CPO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Shape 7"/>
          <p:cNvSpPr/>
          <p:nvPr/>
        </p:nvSpPr>
        <p:spPr>
          <a:xfrm>
            <a:off x="658440" y="305424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Shape 8"/>
          <p:cNvSpPr/>
          <p:nvPr/>
        </p:nvSpPr>
        <p:spPr>
          <a:xfrm>
            <a:off x="868680" y="325512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9"/>
          <p:cNvSpPr/>
          <p:nvPr/>
        </p:nvSpPr>
        <p:spPr>
          <a:xfrm>
            <a:off x="868680" y="32551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5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10"/>
          <p:cNvSpPr/>
          <p:nvPr/>
        </p:nvSpPr>
        <p:spPr>
          <a:xfrm>
            <a:off x="1536120" y="32187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What does faster inventory turnover improve most directly?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Text 11"/>
          <p:cNvSpPr/>
          <p:nvPr/>
        </p:nvSpPr>
        <p:spPr>
          <a:xfrm>
            <a:off x="1536120" y="36759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Brand awareness     B Capital efficiency     C Headcount     D Footfall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12"/>
          <p:cNvSpPr/>
          <p:nvPr/>
        </p:nvSpPr>
        <p:spPr>
          <a:xfrm>
            <a:off x="658440" y="453528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Shape 13"/>
          <p:cNvSpPr/>
          <p:nvPr/>
        </p:nvSpPr>
        <p:spPr>
          <a:xfrm>
            <a:off x="868680" y="473652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14"/>
          <p:cNvSpPr/>
          <p:nvPr/>
        </p:nvSpPr>
        <p:spPr>
          <a:xfrm>
            <a:off x="868680" y="47365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6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5"/>
          <p:cNvSpPr/>
          <p:nvPr/>
        </p:nvSpPr>
        <p:spPr>
          <a:xfrm>
            <a:off x="1536120" y="47001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What is the central strategic tension in full-stack retail?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Text 16"/>
          <p:cNvSpPr/>
          <p:nvPr/>
        </p:nvSpPr>
        <p:spPr>
          <a:xfrm>
            <a:off x="1536120" y="51573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Control vs capital intensity     B Import vs export     C Petrol vs diesel only     D Colour choice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PlaceHolder 1"/>
          <p:cNvSpPr>
            <a:spLocks noGrp="1"/>
          </p:cNvSpPr>
          <p:nvPr>
            <p:ph type="sldNum" idx="17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248A55B-28B3-4E0B-9E23-48C26FE1244B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ANSWER KEY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Session 1 • explain the “why,” not only the letter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Shape 2"/>
          <p:cNvSpPr/>
          <p:nvPr/>
        </p:nvSpPr>
        <p:spPr>
          <a:xfrm>
            <a:off x="658440" y="148140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Shape 3"/>
          <p:cNvSpPr/>
          <p:nvPr/>
        </p:nvSpPr>
        <p:spPr>
          <a:xfrm>
            <a:off x="859680" y="169164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4"/>
          <p:cNvSpPr/>
          <p:nvPr/>
        </p:nvSpPr>
        <p:spPr>
          <a:xfrm>
            <a:off x="951120" y="1710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Text 5"/>
          <p:cNvSpPr/>
          <p:nvPr/>
        </p:nvSpPr>
        <p:spPr>
          <a:xfrm>
            <a:off x="1572840" y="166428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C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Text 6"/>
          <p:cNvSpPr/>
          <p:nvPr/>
        </p:nvSpPr>
        <p:spPr>
          <a:xfrm>
            <a:off x="2103120" y="165492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Most trade remains unorganised.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Shape 7"/>
          <p:cNvSpPr/>
          <p:nvPr/>
        </p:nvSpPr>
        <p:spPr>
          <a:xfrm>
            <a:off x="6254640" y="148140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8"/>
          <p:cNvSpPr/>
          <p:nvPr/>
        </p:nvSpPr>
        <p:spPr>
          <a:xfrm>
            <a:off x="6455520" y="169164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1" name="Text 9"/>
          <p:cNvSpPr/>
          <p:nvPr/>
        </p:nvSpPr>
        <p:spPr>
          <a:xfrm>
            <a:off x="6546960" y="1710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Text 10"/>
          <p:cNvSpPr/>
          <p:nvPr/>
        </p:nvSpPr>
        <p:spPr>
          <a:xfrm>
            <a:off x="7169040" y="166428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B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11"/>
          <p:cNvSpPr/>
          <p:nvPr/>
        </p:nvSpPr>
        <p:spPr>
          <a:xfrm>
            <a:off x="7699320" y="165492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Full-stack controls buy, refurbish and retail.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12"/>
          <p:cNvSpPr/>
          <p:nvPr/>
        </p:nvSpPr>
        <p:spPr>
          <a:xfrm>
            <a:off x="658440" y="28713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Shape 13"/>
          <p:cNvSpPr/>
          <p:nvPr/>
        </p:nvSpPr>
        <p:spPr>
          <a:xfrm>
            <a:off x="859680" y="308160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14"/>
          <p:cNvSpPr/>
          <p:nvPr/>
        </p:nvSpPr>
        <p:spPr>
          <a:xfrm>
            <a:off x="951120" y="309996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Text 15"/>
          <p:cNvSpPr/>
          <p:nvPr/>
        </p:nvSpPr>
        <p:spPr>
          <a:xfrm>
            <a:off x="1572840" y="305424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C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16"/>
          <p:cNvSpPr/>
          <p:nvPr/>
        </p:nvSpPr>
        <p:spPr>
          <a:xfrm>
            <a:off x="2103120" y="304488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The original loop was buy, then dealer auction.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Shape 17"/>
          <p:cNvSpPr/>
          <p:nvPr/>
        </p:nvSpPr>
        <p:spPr>
          <a:xfrm>
            <a:off x="6254640" y="28713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18"/>
          <p:cNvSpPr/>
          <p:nvPr/>
        </p:nvSpPr>
        <p:spPr>
          <a:xfrm>
            <a:off x="6455520" y="308160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19"/>
          <p:cNvSpPr/>
          <p:nvPr/>
        </p:nvSpPr>
        <p:spPr>
          <a:xfrm>
            <a:off x="6546960" y="309996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20"/>
          <p:cNvSpPr/>
          <p:nvPr/>
        </p:nvSpPr>
        <p:spPr>
          <a:xfrm>
            <a:off x="7169040" y="305424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C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 21"/>
          <p:cNvSpPr/>
          <p:nvPr/>
        </p:nvSpPr>
        <p:spPr>
          <a:xfrm>
            <a:off x="7699320" y="304488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Classifieds connect rather than own.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4" name="Shape 22"/>
          <p:cNvSpPr/>
          <p:nvPr/>
        </p:nvSpPr>
        <p:spPr>
          <a:xfrm>
            <a:off x="658440" y="42609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Shape 23"/>
          <p:cNvSpPr/>
          <p:nvPr/>
        </p:nvSpPr>
        <p:spPr>
          <a:xfrm>
            <a:off x="859680" y="447156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24"/>
          <p:cNvSpPr/>
          <p:nvPr/>
        </p:nvSpPr>
        <p:spPr>
          <a:xfrm>
            <a:off x="951120" y="448956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Text 25"/>
          <p:cNvSpPr/>
          <p:nvPr/>
        </p:nvSpPr>
        <p:spPr>
          <a:xfrm>
            <a:off x="1572840" y="444384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B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26"/>
          <p:cNvSpPr/>
          <p:nvPr/>
        </p:nvSpPr>
        <p:spPr>
          <a:xfrm>
            <a:off x="2103120" y="443484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Faster turns recycle capital more often.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Shape 27"/>
          <p:cNvSpPr/>
          <p:nvPr/>
        </p:nvSpPr>
        <p:spPr>
          <a:xfrm>
            <a:off x="6254640" y="42609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Shape 28"/>
          <p:cNvSpPr/>
          <p:nvPr/>
        </p:nvSpPr>
        <p:spPr>
          <a:xfrm>
            <a:off x="6455520" y="447156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29"/>
          <p:cNvSpPr/>
          <p:nvPr/>
        </p:nvSpPr>
        <p:spPr>
          <a:xfrm>
            <a:off x="6546960" y="448956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30"/>
          <p:cNvSpPr/>
          <p:nvPr/>
        </p:nvSpPr>
        <p:spPr>
          <a:xfrm>
            <a:off x="7169040" y="444384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A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31"/>
          <p:cNvSpPr/>
          <p:nvPr/>
        </p:nvSpPr>
        <p:spPr>
          <a:xfrm>
            <a:off x="7699320" y="443484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Control improves trust but ties up capital.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1"/>
          <p:cNvSpPr>
            <a:spLocks noGrp="1"/>
          </p:cNvSpPr>
          <p:nvPr>
            <p:ph type="sldNum" idx="18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813ED5F-6706-4193-A861-7B53724CBF64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0"/>
          <p:cNvSpPr/>
          <p:nvPr/>
        </p:nvSpPr>
        <p:spPr>
          <a:xfrm rot="5400000">
            <a:off x="7681320" y="639720"/>
            <a:ext cx="3565800" cy="5303160"/>
          </a:xfrm>
          <a:prstGeom prst="chevron">
            <a:avLst>
              <a:gd name="adj" fmla="val 50000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1"/>
          <p:cNvSpPr/>
          <p:nvPr/>
        </p:nvSpPr>
        <p:spPr>
          <a:xfrm>
            <a:off x="640080" y="640080"/>
            <a:ext cx="2194200" cy="310680"/>
          </a:xfrm>
          <a:prstGeom prst="roundRect">
            <a:avLst>
              <a:gd name="adj" fmla="val 50000"/>
            </a:avLst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2"/>
          <p:cNvSpPr/>
          <p:nvPr/>
        </p:nvSpPr>
        <p:spPr>
          <a:xfrm>
            <a:off x="731520" y="658440"/>
            <a:ext cx="20113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SESSION 2  •  11:30–1:30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8" name="Text 3"/>
          <p:cNvSpPr/>
          <p:nvPr/>
        </p:nvSpPr>
        <p:spPr>
          <a:xfrm>
            <a:off x="621720" y="530280"/>
            <a:ext cx="45716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81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PROFIT LENS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89" name="Text 4"/>
          <p:cNvSpPr/>
          <p:nvPr/>
        </p:nvSpPr>
        <p:spPr>
          <a:xfrm>
            <a:off x="621720" y="914400"/>
            <a:ext cx="1078956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Unit economics,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regulation &amp; strategy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5"/>
          <p:cNvSpPr/>
          <p:nvPr/>
        </p:nvSpPr>
        <p:spPr>
          <a:xfrm>
            <a:off x="640080" y="208476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c7d0cc"/>
                </a:solidFill>
                <a:effectLst/>
                <a:uFillTx/>
                <a:latin typeface="Aptos"/>
                <a:ea typeface="Aptos"/>
              </a:rPr>
              <a:t>What makes a used car profitable—and what can derail the model.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1" name="Text 6"/>
          <p:cNvSpPr/>
          <p:nvPr/>
        </p:nvSpPr>
        <p:spPr>
          <a:xfrm>
            <a:off x="10515600" y="5074920"/>
            <a:ext cx="100548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58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5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2" name="PlaceHolder 1"/>
          <p:cNvSpPr>
            <a:spLocks noGrp="1"/>
          </p:cNvSpPr>
          <p:nvPr>
            <p:ph type="sldNum" idx="19"/>
          </p:nvPr>
        </p:nvSpPr>
        <p:spPr>
          <a:xfrm>
            <a:off x="11722680" y="6492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88D2837-D92E-4895-8462-18446F99485A}" type="slidenum">
              <a: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SESSION 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Follow the money—and the paperwork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5" name="Shape 2"/>
          <p:cNvSpPr/>
          <p:nvPr/>
        </p:nvSpPr>
        <p:spPr>
          <a:xfrm>
            <a:off x="658440" y="1691640"/>
            <a:ext cx="347436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Shape 3"/>
          <p:cNvSpPr/>
          <p:nvPr/>
        </p:nvSpPr>
        <p:spPr>
          <a:xfrm>
            <a:off x="658440" y="1691640"/>
            <a:ext cx="63720" cy="146268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Shape 4"/>
          <p:cNvSpPr/>
          <p:nvPr/>
        </p:nvSpPr>
        <p:spPr>
          <a:xfrm>
            <a:off x="887040" y="1920240"/>
            <a:ext cx="383760" cy="3837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5"/>
          <p:cNvSpPr/>
          <p:nvPr/>
        </p:nvSpPr>
        <p:spPr>
          <a:xfrm>
            <a:off x="887040" y="192024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1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6"/>
          <p:cNvSpPr/>
          <p:nvPr/>
        </p:nvSpPr>
        <p:spPr>
          <a:xfrm>
            <a:off x="1408320" y="1892880"/>
            <a:ext cx="2514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P&amp;L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Text 7"/>
          <p:cNvSpPr/>
          <p:nvPr/>
        </p:nvSpPr>
        <p:spPr>
          <a:xfrm>
            <a:off x="914400" y="2350080"/>
            <a:ext cx="2971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Build a simplified per-car profit view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Shape 8"/>
          <p:cNvSpPr/>
          <p:nvPr/>
        </p:nvSpPr>
        <p:spPr>
          <a:xfrm>
            <a:off x="4434840" y="1691640"/>
            <a:ext cx="347436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9"/>
          <p:cNvSpPr/>
          <p:nvPr/>
        </p:nvSpPr>
        <p:spPr>
          <a:xfrm>
            <a:off x="4434840" y="1691640"/>
            <a:ext cx="63720" cy="146268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Shape 10"/>
          <p:cNvSpPr/>
          <p:nvPr/>
        </p:nvSpPr>
        <p:spPr>
          <a:xfrm>
            <a:off x="4663440" y="1920240"/>
            <a:ext cx="383760" cy="3837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11"/>
          <p:cNvSpPr/>
          <p:nvPr/>
        </p:nvSpPr>
        <p:spPr>
          <a:xfrm>
            <a:off x="4663440" y="192024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2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Text 12"/>
          <p:cNvSpPr/>
          <p:nvPr/>
        </p:nvSpPr>
        <p:spPr>
          <a:xfrm>
            <a:off x="5184720" y="1892880"/>
            <a:ext cx="2514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Velocity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Text 13"/>
          <p:cNvSpPr/>
          <p:nvPr/>
        </p:nvSpPr>
        <p:spPr>
          <a:xfrm>
            <a:off x="4690800" y="2350080"/>
            <a:ext cx="2971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Explain inventory turnover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14"/>
          <p:cNvSpPr/>
          <p:nvPr/>
        </p:nvSpPr>
        <p:spPr>
          <a:xfrm>
            <a:off x="8211240" y="1691640"/>
            <a:ext cx="347436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Shape 15"/>
          <p:cNvSpPr/>
          <p:nvPr/>
        </p:nvSpPr>
        <p:spPr>
          <a:xfrm>
            <a:off x="8211240" y="1691640"/>
            <a:ext cx="63720" cy="1462680"/>
          </a:xfrm>
          <a:prstGeom prst="rect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09" name="Shape 16"/>
          <p:cNvSpPr/>
          <p:nvPr/>
        </p:nvSpPr>
        <p:spPr>
          <a:xfrm>
            <a:off x="8439840" y="1920240"/>
            <a:ext cx="383760" cy="38376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10" name="Text 17"/>
          <p:cNvSpPr/>
          <p:nvPr/>
        </p:nvSpPr>
        <p:spPr>
          <a:xfrm>
            <a:off x="8439840" y="192024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3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Text 18"/>
          <p:cNvSpPr/>
          <p:nvPr/>
        </p:nvSpPr>
        <p:spPr>
          <a:xfrm>
            <a:off x="8961120" y="1892880"/>
            <a:ext cx="2514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Tax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Text 19"/>
          <p:cNvSpPr/>
          <p:nvPr/>
        </p:nvSpPr>
        <p:spPr>
          <a:xfrm>
            <a:off x="8467200" y="2350080"/>
            <a:ext cx="2971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Apply the GST margin logic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Shape 20"/>
          <p:cNvSpPr/>
          <p:nvPr/>
        </p:nvSpPr>
        <p:spPr>
          <a:xfrm>
            <a:off x="658440" y="3566160"/>
            <a:ext cx="347436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Shape 21"/>
          <p:cNvSpPr/>
          <p:nvPr/>
        </p:nvSpPr>
        <p:spPr>
          <a:xfrm>
            <a:off x="658440" y="3566160"/>
            <a:ext cx="63720" cy="146268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Shape 22"/>
          <p:cNvSpPr/>
          <p:nvPr/>
        </p:nvSpPr>
        <p:spPr>
          <a:xfrm>
            <a:off x="887040" y="3794760"/>
            <a:ext cx="383760" cy="3837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Text 23"/>
          <p:cNvSpPr/>
          <p:nvPr/>
        </p:nvSpPr>
        <p:spPr>
          <a:xfrm>
            <a:off x="887040" y="379476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4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24"/>
          <p:cNvSpPr/>
          <p:nvPr/>
        </p:nvSpPr>
        <p:spPr>
          <a:xfrm>
            <a:off x="1408320" y="3767400"/>
            <a:ext cx="2514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Trust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25"/>
          <p:cNvSpPr/>
          <p:nvPr/>
        </p:nvSpPr>
        <p:spPr>
          <a:xfrm>
            <a:off x="914400" y="4224600"/>
            <a:ext cx="2971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Explain RC transfer and RTO role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Shape 26"/>
          <p:cNvSpPr/>
          <p:nvPr/>
        </p:nvSpPr>
        <p:spPr>
          <a:xfrm>
            <a:off x="4434840" y="3566160"/>
            <a:ext cx="3474360" cy="146268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Shape 27"/>
          <p:cNvSpPr/>
          <p:nvPr/>
        </p:nvSpPr>
        <p:spPr>
          <a:xfrm>
            <a:off x="4434840" y="3566160"/>
            <a:ext cx="63720" cy="146268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Shape 28"/>
          <p:cNvSpPr/>
          <p:nvPr/>
        </p:nvSpPr>
        <p:spPr>
          <a:xfrm>
            <a:off x="4663440" y="3794760"/>
            <a:ext cx="383760" cy="3837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29"/>
          <p:cNvSpPr/>
          <p:nvPr/>
        </p:nvSpPr>
        <p:spPr>
          <a:xfrm>
            <a:off x="4663440" y="3794760"/>
            <a:ext cx="38376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5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30"/>
          <p:cNvSpPr/>
          <p:nvPr/>
        </p:nvSpPr>
        <p:spPr>
          <a:xfrm>
            <a:off x="5184720" y="3767400"/>
            <a:ext cx="25142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Strategy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 31"/>
          <p:cNvSpPr/>
          <p:nvPr/>
        </p:nvSpPr>
        <p:spPr>
          <a:xfrm>
            <a:off x="4690800" y="4224600"/>
            <a:ext cx="297144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Evaluate the next competitive frontier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PlaceHolder 1"/>
          <p:cNvSpPr>
            <a:spLocks noGrp="1"/>
          </p:cNvSpPr>
          <p:nvPr>
            <p:ph type="sldNum" idx="20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91D2FC-1525-40DE-B3A1-617FC10C6F6C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UNIT ECONOMICS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Illustrative per-car P&amp;L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 2"/>
          <p:cNvSpPr/>
          <p:nvPr/>
        </p:nvSpPr>
        <p:spPr>
          <a:xfrm>
            <a:off x="530280" y="1170360"/>
            <a:ext cx="107895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₹6 lakh acquisition leaves little room for error.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"/>
          <p:cNvSpPr/>
          <p:nvPr/>
        </p:nvSpPr>
        <p:spPr>
          <a:xfrm>
            <a:off x="822960" y="162756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LINE ITEM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4"/>
          <p:cNvSpPr/>
          <p:nvPr/>
        </p:nvSpPr>
        <p:spPr>
          <a:xfrm>
            <a:off x="6903720" y="1627560"/>
            <a:ext cx="1828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AMOUNT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Text 5"/>
          <p:cNvSpPr/>
          <p:nvPr/>
        </p:nvSpPr>
        <p:spPr>
          <a:xfrm>
            <a:off x="9601200" y="1627560"/>
            <a:ext cx="1371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SIGNAL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6"/>
          <p:cNvSpPr/>
          <p:nvPr/>
        </p:nvSpPr>
        <p:spPr>
          <a:xfrm>
            <a:off x="658440" y="1974960"/>
            <a:ext cx="10862640" cy="392760"/>
          </a:xfrm>
          <a:prstGeom prst="roundRect">
            <a:avLst>
              <a:gd name="adj" fmla="val 4651"/>
            </a:avLst>
          </a:prstGeom>
          <a:solidFill>
            <a:srgbClr val="e8ece9"/>
          </a:solidFill>
          <a:ln w="12700">
            <a:solidFill>
              <a:srgbClr val="e8ece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Text 7"/>
          <p:cNvSpPr/>
          <p:nvPr/>
        </p:nvSpPr>
        <p:spPr>
          <a:xfrm>
            <a:off x="841320" y="2020680"/>
            <a:ext cx="5211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Acquisition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8"/>
          <p:cNvSpPr/>
          <p:nvPr/>
        </p:nvSpPr>
        <p:spPr>
          <a:xfrm>
            <a:off x="6903720" y="202068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₹6,00,000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9"/>
          <p:cNvSpPr/>
          <p:nvPr/>
        </p:nvSpPr>
        <p:spPr>
          <a:xfrm>
            <a:off x="9646920" y="202068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100%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10"/>
          <p:cNvSpPr/>
          <p:nvPr/>
        </p:nvSpPr>
        <p:spPr>
          <a:xfrm>
            <a:off x="658440" y="2487240"/>
            <a:ext cx="10862640" cy="3927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Text 11"/>
          <p:cNvSpPr/>
          <p:nvPr/>
        </p:nvSpPr>
        <p:spPr>
          <a:xfrm>
            <a:off x="841320" y="2532960"/>
            <a:ext cx="5211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Refurbishment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Text 12"/>
          <p:cNvSpPr/>
          <p:nvPr/>
        </p:nvSpPr>
        <p:spPr>
          <a:xfrm>
            <a:off x="6903720" y="253296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₹15k–30k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13"/>
          <p:cNvSpPr/>
          <p:nvPr/>
        </p:nvSpPr>
        <p:spPr>
          <a:xfrm>
            <a:off x="9646920" y="253296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2.5–5%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Shape 14"/>
          <p:cNvSpPr/>
          <p:nvPr/>
        </p:nvSpPr>
        <p:spPr>
          <a:xfrm>
            <a:off x="658440" y="2999160"/>
            <a:ext cx="10862640" cy="392760"/>
          </a:xfrm>
          <a:prstGeom prst="roundRect">
            <a:avLst>
              <a:gd name="adj" fmla="val 4651"/>
            </a:avLst>
          </a:prstGeom>
          <a:solidFill>
            <a:srgbClr val="e8ece9"/>
          </a:solidFill>
          <a:ln w="12700">
            <a:solidFill>
              <a:srgbClr val="e8ece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1" name="Text 15"/>
          <p:cNvSpPr/>
          <p:nvPr/>
        </p:nvSpPr>
        <p:spPr>
          <a:xfrm>
            <a:off x="841320" y="3044880"/>
            <a:ext cx="5211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Holding cost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Text 16"/>
          <p:cNvSpPr/>
          <p:nvPr/>
        </p:nvSpPr>
        <p:spPr>
          <a:xfrm>
            <a:off x="6903720" y="304488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₹500–800/day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17"/>
          <p:cNvSpPr/>
          <p:nvPr/>
        </p:nvSpPr>
        <p:spPr>
          <a:xfrm>
            <a:off x="9646920" y="304488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Time tax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Shape 18"/>
          <p:cNvSpPr/>
          <p:nvPr/>
        </p:nvSpPr>
        <p:spPr>
          <a:xfrm>
            <a:off x="658440" y="3511440"/>
            <a:ext cx="10862640" cy="392760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Text 19"/>
          <p:cNvSpPr/>
          <p:nvPr/>
        </p:nvSpPr>
        <p:spPr>
          <a:xfrm>
            <a:off x="841320" y="3557160"/>
            <a:ext cx="5211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Documentation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20"/>
          <p:cNvSpPr/>
          <p:nvPr/>
        </p:nvSpPr>
        <p:spPr>
          <a:xfrm>
            <a:off x="6903720" y="355716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₹3k–5k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21"/>
          <p:cNvSpPr/>
          <p:nvPr/>
        </p:nvSpPr>
        <p:spPr>
          <a:xfrm>
            <a:off x="9646920" y="355716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0.5–1%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Shape 22"/>
          <p:cNvSpPr/>
          <p:nvPr/>
        </p:nvSpPr>
        <p:spPr>
          <a:xfrm>
            <a:off x="658440" y="4023360"/>
            <a:ext cx="10862640" cy="392760"/>
          </a:xfrm>
          <a:prstGeom prst="roundRect">
            <a:avLst>
              <a:gd name="adj" fmla="val 4651"/>
            </a:avLst>
          </a:prstGeom>
          <a:solidFill>
            <a:srgbClr val="e8ece9"/>
          </a:solidFill>
          <a:ln w="12700">
            <a:solidFill>
              <a:srgbClr val="e8ece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23"/>
          <p:cNvSpPr/>
          <p:nvPr/>
        </p:nvSpPr>
        <p:spPr>
          <a:xfrm>
            <a:off x="841320" y="4069080"/>
            <a:ext cx="5211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Retail price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24"/>
          <p:cNvSpPr/>
          <p:nvPr/>
        </p:nvSpPr>
        <p:spPr>
          <a:xfrm>
            <a:off x="6903720" y="406908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₹6.55–6.75L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25"/>
          <p:cNvSpPr/>
          <p:nvPr/>
        </p:nvSpPr>
        <p:spPr>
          <a:xfrm>
            <a:off x="9646920" y="406908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109–112%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Shape 26"/>
          <p:cNvSpPr/>
          <p:nvPr/>
        </p:nvSpPr>
        <p:spPr>
          <a:xfrm>
            <a:off x="658440" y="4535280"/>
            <a:ext cx="10862640" cy="392760"/>
          </a:xfrm>
          <a:prstGeom prst="roundRect">
            <a:avLst>
              <a:gd name="adj" fmla="val 4651"/>
            </a:avLst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27"/>
          <p:cNvSpPr/>
          <p:nvPr/>
        </p:nvSpPr>
        <p:spPr>
          <a:xfrm>
            <a:off x="841320" y="4581000"/>
            <a:ext cx="5211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Vehicle margin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28"/>
          <p:cNvSpPr/>
          <p:nvPr/>
        </p:nvSpPr>
        <p:spPr>
          <a:xfrm>
            <a:off x="6903720" y="458100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₹40k–55k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29"/>
          <p:cNvSpPr/>
          <p:nvPr/>
        </p:nvSpPr>
        <p:spPr>
          <a:xfrm>
            <a:off x="9646920" y="458100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7–9%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Shape 30"/>
          <p:cNvSpPr/>
          <p:nvPr/>
        </p:nvSpPr>
        <p:spPr>
          <a:xfrm>
            <a:off x="658440" y="5047560"/>
            <a:ext cx="10862640" cy="392760"/>
          </a:xfrm>
          <a:prstGeom prst="roundRect">
            <a:avLst>
              <a:gd name="adj" fmla="val 4651"/>
            </a:avLst>
          </a:prstGeom>
          <a:solidFill>
            <a:srgbClr val="e8ece9"/>
          </a:solidFill>
          <a:ln w="12700">
            <a:solidFill>
              <a:srgbClr val="e8ece9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 31"/>
          <p:cNvSpPr/>
          <p:nvPr/>
        </p:nvSpPr>
        <p:spPr>
          <a:xfrm>
            <a:off x="841320" y="5093280"/>
            <a:ext cx="52117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Finance / insurance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8" name="Text 32"/>
          <p:cNvSpPr/>
          <p:nvPr/>
        </p:nvSpPr>
        <p:spPr>
          <a:xfrm>
            <a:off x="6903720" y="5093280"/>
            <a:ext cx="2377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₹8k–25k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9" name="Text 33"/>
          <p:cNvSpPr/>
          <p:nvPr/>
        </p:nvSpPr>
        <p:spPr>
          <a:xfrm>
            <a:off x="9646920" y="5093280"/>
            <a:ext cx="1416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+1.5–4%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34"/>
          <p:cNvSpPr/>
          <p:nvPr/>
        </p:nvSpPr>
        <p:spPr>
          <a:xfrm>
            <a:off x="685800" y="5788080"/>
            <a:ext cx="47545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Illustrative classroom assumptions—not investment guidance.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1" name="PlaceHolder 1"/>
          <p:cNvSpPr>
            <a:spLocks noGrp="1"/>
          </p:cNvSpPr>
          <p:nvPr>
            <p:ph type="sldNum" idx="21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9374ABF-56DD-4F24-B953-436525C609A6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INVENTORY VELOCITY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Every unsold car is a clock running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64" name="Image 0" descr="/tmp/day3-v2-build/digital-valuation-crop.jpg"/>
          <p:cNvPicPr/>
          <p:nvPr/>
        </p:nvPicPr>
        <p:blipFill>
          <a:blip r:embed="rId1"/>
          <a:stretch/>
        </p:blipFill>
        <p:spPr>
          <a:xfrm>
            <a:off x="6446520" y="1417320"/>
            <a:ext cx="5230080" cy="4434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65" name="Shape 2"/>
          <p:cNvSpPr/>
          <p:nvPr/>
        </p:nvSpPr>
        <p:spPr>
          <a:xfrm>
            <a:off x="658440" y="1572840"/>
            <a:ext cx="5257440" cy="3565800"/>
          </a:xfrm>
          <a:prstGeom prst="roundRect">
            <a:avLst>
              <a:gd name="adj" fmla="val 1795"/>
            </a:avLst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66" name="Text 3"/>
          <p:cNvSpPr/>
          <p:nvPr/>
        </p:nvSpPr>
        <p:spPr>
          <a:xfrm>
            <a:off x="960120" y="1865520"/>
            <a:ext cx="19198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e95d4f"/>
                </a:solidFill>
                <a:effectLst/>
                <a:uFillTx/>
                <a:latin typeface="Aptos"/>
                <a:ea typeface="Aptos"/>
              </a:rPr>
              <a:t>40 DAYS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4"/>
          <p:cNvSpPr/>
          <p:nvPr/>
        </p:nvSpPr>
        <p:spPr>
          <a:xfrm>
            <a:off x="2926080" y="1847160"/>
            <a:ext cx="5482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→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5"/>
          <p:cNvSpPr/>
          <p:nvPr/>
        </p:nvSpPr>
        <p:spPr>
          <a:xfrm>
            <a:off x="3584520" y="1865520"/>
            <a:ext cx="18741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0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20 DAYS</a:t>
            </a:r>
            <a:endParaRPr b="0" lang="en-US" sz="3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6"/>
          <p:cNvSpPr/>
          <p:nvPr/>
        </p:nvSpPr>
        <p:spPr>
          <a:xfrm>
            <a:off x="960120" y="2670120"/>
            <a:ext cx="448020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8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Halving holding time can roughly double annual inventory turns for the same deployed capital.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7"/>
          <p:cNvSpPr/>
          <p:nvPr/>
        </p:nvSpPr>
        <p:spPr>
          <a:xfrm>
            <a:off x="960120" y="3785760"/>
            <a:ext cx="44802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300" strike="noStrike" u="none">
                <a:solidFill>
                  <a:srgbClr val="c7d0cc"/>
                </a:solidFill>
                <a:effectLst/>
                <a:uFillTx/>
                <a:latin typeface="Aptos"/>
                <a:ea typeface="Aptos"/>
              </a:rPr>
              <a:t>Pricing algorithms and demand forecasting are not back-office tools—they are margin infrastructure.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Shape 8"/>
          <p:cNvSpPr/>
          <p:nvPr/>
        </p:nvSpPr>
        <p:spPr>
          <a:xfrm>
            <a:off x="960120" y="4572000"/>
            <a:ext cx="2559960" cy="438480"/>
          </a:xfrm>
          <a:prstGeom prst="roundRect">
            <a:avLst>
              <a:gd name="adj" fmla="val 125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9"/>
          <p:cNvSpPr/>
          <p:nvPr/>
        </p:nvSpPr>
        <p:spPr>
          <a:xfrm>
            <a:off x="1088280" y="4617720"/>
            <a:ext cx="230400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WATCH  </a:t>
            </a:r>
            <a:r>
              <a:rPr b="0" lang="en-US" sz="10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Resale value study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Shape 10">
            <a:hlinkClick r:id="rId2"/>
          </p:cNvPr>
          <p:cNvSpPr/>
          <p:nvPr/>
        </p:nvSpPr>
        <p:spPr>
          <a:xfrm>
            <a:off x="960120" y="4572000"/>
            <a:ext cx="2559960" cy="438480"/>
          </a:xfrm>
          <a:prstGeom prst="rect">
            <a:avLst/>
          </a:prstGeom>
          <a:noFill/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PlaceHolder 1"/>
          <p:cNvSpPr>
            <a:spLocks noGrp="1"/>
          </p:cNvSpPr>
          <p:nvPr>
            <p:ph type="sldNum" idx="22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01F8308-8809-4EBA-95C1-8BA0109E169A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REGULATION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Trust has a tax logic—and a paper trail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7" name="Shape 2"/>
          <p:cNvSpPr/>
          <p:nvPr/>
        </p:nvSpPr>
        <p:spPr>
          <a:xfrm>
            <a:off x="658440" y="1572840"/>
            <a:ext cx="5230080" cy="4023000"/>
          </a:xfrm>
          <a:prstGeom prst="roundRect">
            <a:avLst>
              <a:gd name="adj" fmla="val 159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Shape 3"/>
          <p:cNvSpPr/>
          <p:nvPr/>
        </p:nvSpPr>
        <p:spPr>
          <a:xfrm>
            <a:off x="658440" y="1572840"/>
            <a:ext cx="63720" cy="4023000"/>
          </a:xfrm>
          <a:prstGeom prst="rect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4"/>
          <p:cNvSpPr/>
          <p:nvPr/>
        </p:nvSpPr>
        <p:spPr>
          <a:xfrm>
            <a:off x="914400" y="1774080"/>
            <a:ext cx="47271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GST MARGIN SCHEME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 5"/>
          <p:cNvSpPr/>
          <p:nvPr/>
        </p:nvSpPr>
        <p:spPr>
          <a:xfrm>
            <a:off x="914400" y="2231280"/>
            <a:ext cx="4727160" cy="320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Tax is calculated on the dealer’s margin—not the full sale value—when the prescribed conditions apply.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Why it matters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• Helps organised dealers compete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• Makes acquisition records essential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• No margin means no tax under the scheme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Shape 6"/>
          <p:cNvSpPr/>
          <p:nvPr/>
        </p:nvSpPr>
        <p:spPr>
          <a:xfrm>
            <a:off x="6291000" y="1572840"/>
            <a:ext cx="5230080" cy="4023000"/>
          </a:xfrm>
          <a:prstGeom prst="roundRect">
            <a:avLst>
              <a:gd name="adj" fmla="val 159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Shape 7"/>
          <p:cNvSpPr/>
          <p:nvPr/>
        </p:nvSpPr>
        <p:spPr>
          <a:xfrm>
            <a:off x="6291000" y="1572840"/>
            <a:ext cx="63720" cy="4023000"/>
          </a:xfrm>
          <a:prstGeom prst="rect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83" name="Text 8"/>
          <p:cNvSpPr/>
          <p:nvPr/>
        </p:nvSpPr>
        <p:spPr>
          <a:xfrm>
            <a:off x="6546960" y="1774080"/>
            <a:ext cx="472716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5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RC TRANSFER + RTO</a:t>
            </a:r>
            <a:endParaRPr b="0" lang="en-US" sz="15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Text 9"/>
          <p:cNvSpPr/>
          <p:nvPr/>
        </p:nvSpPr>
        <p:spPr>
          <a:xfrm>
            <a:off x="6546960" y="2231280"/>
            <a:ext cx="4727160" cy="320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Registration transfer, hypothecation removal and inter-state NOC can be mandatory.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Why it matters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• Delays can leave the seller exposed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• Documentation is a trust service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1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• Process quality becomes a brand promise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10"/>
          <p:cNvSpPr/>
          <p:nvPr/>
        </p:nvSpPr>
        <p:spPr>
          <a:xfrm>
            <a:off x="685800" y="5833800"/>
            <a:ext cx="73148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Rule 32(5), CGST Rules • verify current rates and applicability before a transaction.</a:t>
            </a:r>
            <a:endParaRPr b="0" lang="en-US" sz="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PlaceHolder 1"/>
          <p:cNvSpPr>
            <a:spLocks noGrp="1"/>
          </p:cNvSpPr>
          <p:nvPr>
            <p:ph type="sldNum" idx="23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D2D0598-7E09-40C6-A7C1-D2D2AC5DC7AE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RISK MAP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Four forces that can erase the margin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Shape 2"/>
          <p:cNvSpPr/>
          <p:nvPr/>
        </p:nvSpPr>
        <p:spPr>
          <a:xfrm>
            <a:off x="658440" y="1591200"/>
            <a:ext cx="5211720" cy="1627200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3"/>
          <p:cNvSpPr/>
          <p:nvPr/>
        </p:nvSpPr>
        <p:spPr>
          <a:xfrm>
            <a:off x="914400" y="1883520"/>
            <a:ext cx="621360" cy="62136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91" name="Text 4"/>
          <p:cNvSpPr/>
          <p:nvPr/>
        </p:nvSpPr>
        <p:spPr>
          <a:xfrm>
            <a:off x="914400" y="1865520"/>
            <a:ext cx="62136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!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Text 5"/>
          <p:cNvSpPr/>
          <p:nvPr/>
        </p:nvSpPr>
        <p:spPr>
          <a:xfrm>
            <a:off x="1755720" y="184716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111" strike="noStrike" u="none">
                <a:solidFill>
                  <a:srgbClr val="e95d4f"/>
                </a:solidFill>
                <a:effectLst/>
                <a:uFillTx/>
                <a:latin typeface="Aptos"/>
                <a:ea typeface="Aptos"/>
              </a:rPr>
              <a:t>CASH BURN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Text 6"/>
          <p:cNvSpPr/>
          <p:nvPr/>
        </p:nvSpPr>
        <p:spPr>
          <a:xfrm>
            <a:off x="1755720" y="2322720"/>
            <a:ext cx="36572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Growth without unit discipline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Shape 7"/>
          <p:cNvSpPr/>
          <p:nvPr/>
        </p:nvSpPr>
        <p:spPr>
          <a:xfrm>
            <a:off x="6254640" y="1591200"/>
            <a:ext cx="5211720" cy="1627200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Shape 8"/>
          <p:cNvSpPr/>
          <p:nvPr/>
        </p:nvSpPr>
        <p:spPr>
          <a:xfrm>
            <a:off x="6510600" y="1883520"/>
            <a:ext cx="621360" cy="621360"/>
          </a:xfrm>
          <a:prstGeom prst="ellipse">
            <a:avLst/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9"/>
          <p:cNvSpPr/>
          <p:nvPr/>
        </p:nvSpPr>
        <p:spPr>
          <a:xfrm>
            <a:off x="6510600" y="1865520"/>
            <a:ext cx="62136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!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 10"/>
          <p:cNvSpPr/>
          <p:nvPr/>
        </p:nvSpPr>
        <p:spPr>
          <a:xfrm>
            <a:off x="7351920" y="184716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111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RESIDUAL VALUE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11"/>
          <p:cNvSpPr/>
          <p:nvPr/>
        </p:nvSpPr>
        <p:spPr>
          <a:xfrm>
            <a:off x="7351920" y="2322720"/>
            <a:ext cx="36572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The car can depreciate while waiting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12"/>
          <p:cNvSpPr/>
          <p:nvPr/>
        </p:nvSpPr>
        <p:spPr>
          <a:xfrm>
            <a:off x="658440" y="3584520"/>
            <a:ext cx="5211720" cy="1627200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Shape 13"/>
          <p:cNvSpPr/>
          <p:nvPr/>
        </p:nvSpPr>
        <p:spPr>
          <a:xfrm>
            <a:off x="914400" y="3877200"/>
            <a:ext cx="621360" cy="621360"/>
          </a:xfrm>
          <a:prstGeom prst="ellipse">
            <a:avLst/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 14"/>
          <p:cNvSpPr/>
          <p:nvPr/>
        </p:nvSpPr>
        <p:spPr>
          <a:xfrm>
            <a:off x="914400" y="3858840"/>
            <a:ext cx="62136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!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Text 15"/>
          <p:cNvSpPr/>
          <p:nvPr/>
        </p:nvSpPr>
        <p:spPr>
          <a:xfrm>
            <a:off x="1755720" y="384048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111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INFORMATION GAP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16"/>
          <p:cNvSpPr/>
          <p:nvPr/>
        </p:nvSpPr>
        <p:spPr>
          <a:xfrm>
            <a:off x="1755720" y="4316040"/>
            <a:ext cx="36572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History, odometer and accident uncertainty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Shape 17"/>
          <p:cNvSpPr/>
          <p:nvPr/>
        </p:nvSpPr>
        <p:spPr>
          <a:xfrm>
            <a:off x="6254640" y="3584520"/>
            <a:ext cx="5211720" cy="1627200"/>
          </a:xfrm>
          <a:prstGeom prst="roundRect">
            <a:avLst>
              <a:gd name="adj" fmla="val 3371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Shape 18"/>
          <p:cNvSpPr/>
          <p:nvPr/>
        </p:nvSpPr>
        <p:spPr>
          <a:xfrm>
            <a:off x="6510600" y="3877200"/>
            <a:ext cx="621360" cy="621360"/>
          </a:xfrm>
          <a:prstGeom prst="ellipse">
            <a:avLst/>
          </a:prstGeom>
          <a:solidFill>
            <a:srgbClr val="2b5d7d"/>
          </a:solidFill>
          <a:ln w="12700">
            <a:solidFill>
              <a:srgbClr val="2b5d7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06" name="Text 19"/>
          <p:cNvSpPr/>
          <p:nvPr/>
        </p:nvSpPr>
        <p:spPr>
          <a:xfrm>
            <a:off x="6510600" y="3858840"/>
            <a:ext cx="621360" cy="62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2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!</a:t>
            </a:r>
            <a:endParaRPr b="0" lang="en-US" sz="2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20"/>
          <p:cNvSpPr/>
          <p:nvPr/>
        </p:nvSpPr>
        <p:spPr>
          <a:xfrm>
            <a:off x="7351920" y="3840480"/>
            <a:ext cx="36572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pc="111" strike="noStrike" u="none">
                <a:solidFill>
                  <a:srgbClr val="2b5d7d"/>
                </a:solidFill>
                <a:effectLst/>
                <a:uFillTx/>
                <a:latin typeface="Aptos"/>
                <a:ea typeface="Aptos"/>
              </a:rPr>
              <a:t>FINANCE ACCESS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Text 21"/>
          <p:cNvSpPr/>
          <p:nvPr/>
        </p:nvSpPr>
        <p:spPr>
          <a:xfrm>
            <a:off x="7351920" y="4316040"/>
            <a:ext cx="36572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6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Used-car lending still shapes conversion</a:t>
            </a:r>
            <a:endParaRPr b="0" lang="en-US" sz="1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PlaceHolder 1"/>
          <p:cNvSpPr>
            <a:spLocks noGrp="1"/>
          </p:cNvSpPr>
          <p:nvPr>
            <p:ph type="sldNum" idx="24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5D0961-20D3-4F67-A94B-33319C14809B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Image 0" descr="/tmp/day3-v2-build/used-ev-battery-crop.jpg"/>
          <p:cNvPicPr/>
          <p:nvPr/>
        </p:nvPicPr>
        <p:blipFill>
          <a:blip r:embed="rId1"/>
          <a:stretch/>
        </p:blipFill>
        <p:spPr>
          <a:xfrm>
            <a:off x="5532120" y="0"/>
            <a:ext cx="6656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11" name="Shape 0"/>
          <p:cNvSpPr/>
          <p:nvPr/>
        </p:nvSpPr>
        <p:spPr>
          <a:xfrm>
            <a:off x="0" y="0"/>
            <a:ext cx="6217560" cy="6857640"/>
          </a:xfrm>
          <a:prstGeom prst="rect">
            <a:avLst/>
          </a:prstGeom>
          <a:solidFill>
            <a:srgbClr val="161c1d"/>
          </a:solidFill>
          <a:ln w="12700">
            <a:solidFill>
              <a:srgbClr val="161c1d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1"/>
          <p:cNvSpPr/>
          <p:nvPr/>
        </p:nvSpPr>
        <p:spPr>
          <a:xfrm>
            <a:off x="640080" y="502920"/>
            <a:ext cx="1737000" cy="310680"/>
          </a:xfrm>
          <a:prstGeom prst="roundRect">
            <a:avLst>
              <a:gd name="adj" fmla="val 500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Text 2"/>
          <p:cNvSpPr/>
          <p:nvPr/>
        </p:nvSpPr>
        <p:spPr>
          <a:xfrm>
            <a:off x="731520" y="521280"/>
            <a:ext cx="15541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INNOVATION RADAR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4" name="Text 3"/>
          <p:cNvSpPr/>
          <p:nvPr/>
        </p:nvSpPr>
        <p:spPr>
          <a:xfrm>
            <a:off x="640080" y="1078920"/>
            <a:ext cx="4983120" cy="1188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The next used-car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moat is data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4"/>
          <p:cNvSpPr/>
          <p:nvPr/>
        </p:nvSpPr>
        <p:spPr>
          <a:xfrm>
            <a:off x="749880" y="2670120"/>
            <a:ext cx="4708800" cy="196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t">
            <a:normAutofit/>
          </a:bodyPr>
          <a:p>
            <a:pPr marL="248760" indent="-248760" defTabSz="914400">
              <a:lnSpc>
                <a:spcPct val="100000"/>
              </a:lnSpc>
              <a:buClr>
                <a:srgbClr val="dce4e0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dce4e0"/>
                </a:solidFill>
                <a:effectLst/>
                <a:uFillTx/>
                <a:latin typeface="Aptos"/>
                <a:ea typeface="Aptos"/>
              </a:rPr>
              <a:t>AI pricing + computer-vision inspection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48760" indent="-248760" defTabSz="914400">
              <a:lnSpc>
                <a:spcPct val="100000"/>
              </a:lnSpc>
              <a:buClr>
                <a:srgbClr val="dce4e0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dce4e0"/>
                </a:solidFill>
                <a:effectLst/>
                <a:uFillTx/>
                <a:latin typeface="Aptos"/>
                <a:ea typeface="Aptos"/>
              </a:rPr>
              <a:t>Verified digital vehicle history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48760" indent="-248760" defTabSz="914400">
              <a:lnSpc>
                <a:spcPct val="100000"/>
              </a:lnSpc>
              <a:buClr>
                <a:srgbClr val="dce4e0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dce4e0"/>
                </a:solidFill>
                <a:effectLst/>
                <a:uFillTx/>
                <a:latin typeface="Aptos"/>
                <a:ea typeface="Aptos"/>
              </a:rPr>
              <a:t>Instant finance + embedded insurance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48760" indent="-248760" defTabSz="914400">
              <a:lnSpc>
                <a:spcPct val="100000"/>
              </a:lnSpc>
              <a:buClr>
                <a:srgbClr val="dce4e0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dce4e0"/>
                </a:solidFill>
                <a:effectLst/>
                <a:uFillTx/>
                <a:latin typeface="Aptos"/>
                <a:ea typeface="Aptos"/>
              </a:rPr>
              <a:t>Used-EV battery state-of-health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marL="248760" indent="-248760" defTabSz="914400">
              <a:lnSpc>
                <a:spcPct val="100000"/>
              </a:lnSpc>
              <a:buClr>
                <a:srgbClr val="dce4e0"/>
              </a:buClr>
              <a:buFont typeface="Symbol" charset="2"/>
              <a:buChar char=""/>
            </a:pPr>
            <a:r>
              <a:rPr b="0" lang="en-US" sz="1400" strike="noStrike" u="none">
                <a:solidFill>
                  <a:srgbClr val="dce4e0"/>
                </a:solidFill>
                <a:effectLst/>
                <a:uFillTx/>
                <a:latin typeface="Aptos"/>
                <a:ea typeface="Aptos"/>
              </a:rPr>
              <a:t>Battery identity / lifecycle transparency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6" name="Shape 5"/>
          <p:cNvSpPr/>
          <p:nvPr/>
        </p:nvSpPr>
        <p:spPr>
          <a:xfrm>
            <a:off x="658440" y="5074920"/>
            <a:ext cx="2651400" cy="438480"/>
          </a:xfrm>
          <a:prstGeom prst="roundRect">
            <a:avLst>
              <a:gd name="adj" fmla="val 125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Text 6"/>
          <p:cNvSpPr/>
          <p:nvPr/>
        </p:nvSpPr>
        <p:spPr>
          <a:xfrm>
            <a:off x="786240" y="5120640"/>
            <a:ext cx="239544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WATCH  </a:t>
            </a:r>
            <a:r>
              <a:rPr b="0" lang="en-US" sz="10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EV battery identity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18" name="Shape 7">
            <a:hlinkClick r:id="rId2"/>
          </p:cNvPr>
          <p:cNvSpPr/>
          <p:nvPr/>
        </p:nvSpPr>
        <p:spPr>
          <a:xfrm>
            <a:off x="658440" y="5074920"/>
            <a:ext cx="2651400" cy="438480"/>
          </a:xfrm>
          <a:prstGeom prst="rect">
            <a:avLst/>
          </a:prstGeom>
          <a:noFill/>
          <a:ln w="12700">
            <a:solidFill>
              <a:srgbClr val="ffffff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 8"/>
          <p:cNvSpPr/>
          <p:nvPr/>
        </p:nvSpPr>
        <p:spPr>
          <a:xfrm>
            <a:off x="658440" y="5696640"/>
            <a:ext cx="45716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DISCUSS  /  What replaces “kilometres driven” as the trust signal for a used EV?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0" name="PlaceHolder 1"/>
          <p:cNvSpPr>
            <a:spLocks noGrp="1"/>
          </p:cNvSpPr>
          <p:nvPr>
            <p:ph type="sldNum" idx="25"/>
          </p:nvPr>
        </p:nvSpPr>
        <p:spPr>
          <a:xfrm>
            <a:off x="11722680" y="6492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048EA9A-5BF7-47F7-BB6F-37E70C53B726}" type="slidenum">
              <a: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Shape 0"/>
          <p:cNvSpPr/>
          <p:nvPr/>
        </p:nvSpPr>
        <p:spPr>
          <a:xfrm>
            <a:off x="658440" y="530280"/>
            <a:ext cx="1782720" cy="310680"/>
          </a:xfrm>
          <a:prstGeom prst="roundRect">
            <a:avLst>
              <a:gd name="adj" fmla="val 500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Text 1"/>
          <p:cNvSpPr/>
          <p:nvPr/>
        </p:nvSpPr>
        <p:spPr>
          <a:xfrm>
            <a:off x="749880" y="548640"/>
            <a:ext cx="15998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PAIRS  •  20 MINUTES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2"/>
          <p:cNvSpPr/>
          <p:nvPr/>
        </p:nvSpPr>
        <p:spPr>
          <a:xfrm>
            <a:off x="621720" y="530280"/>
            <a:ext cx="457164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81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FINANCE LAB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4" name="Text 3"/>
          <p:cNvSpPr/>
          <p:nvPr/>
        </p:nvSpPr>
        <p:spPr>
          <a:xfrm>
            <a:off x="621720" y="914400"/>
            <a:ext cx="10789560" cy="1051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Find the lever that moves profit</a:t>
            </a:r>
            <a:endParaRPr b="0" lang="en-US" sz="3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5" name="Text 4"/>
          <p:cNvSpPr/>
          <p:nvPr/>
        </p:nvSpPr>
        <p:spPr>
          <a:xfrm>
            <a:off x="640080" y="2084760"/>
            <a:ext cx="96008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500" strike="noStrike" u="none">
                <a:solidFill>
                  <a:srgbClr val="c7d0cc"/>
                </a:solidFill>
                <a:effectLst/>
                <a:uFillTx/>
                <a:latin typeface="Aptos"/>
                <a:ea typeface="Aptos"/>
              </a:rPr>
              <a:t>Build a P&amp;L for a five-year-old hatchback acquired at ₹3,50,000.</a:t>
            </a:r>
            <a:endParaRPr b="0" lang="en-US" sz="1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6" name="Shape 5"/>
          <p:cNvSpPr/>
          <p:nvPr/>
        </p:nvSpPr>
        <p:spPr>
          <a:xfrm>
            <a:off x="685800" y="3310200"/>
            <a:ext cx="3401280" cy="1389600"/>
          </a:xfrm>
          <a:prstGeom prst="roundRect">
            <a:avLst>
              <a:gd name="adj" fmla="val 3947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7" name="Text 6"/>
          <p:cNvSpPr/>
          <p:nvPr/>
        </p:nvSpPr>
        <p:spPr>
          <a:xfrm>
            <a:off x="914400" y="3575160"/>
            <a:ext cx="2925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HOLDING DAYS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8" name="Text 7"/>
          <p:cNvSpPr/>
          <p:nvPr/>
        </p:nvSpPr>
        <p:spPr>
          <a:xfrm>
            <a:off x="914400" y="4096440"/>
            <a:ext cx="29257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20 / 30 / 45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29" name="Shape 8"/>
          <p:cNvSpPr/>
          <p:nvPr/>
        </p:nvSpPr>
        <p:spPr>
          <a:xfrm>
            <a:off x="4416480" y="3310200"/>
            <a:ext cx="3401280" cy="1389600"/>
          </a:xfrm>
          <a:prstGeom prst="roundRect">
            <a:avLst>
              <a:gd name="adj" fmla="val 3947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9"/>
          <p:cNvSpPr/>
          <p:nvPr/>
        </p:nvSpPr>
        <p:spPr>
          <a:xfrm>
            <a:off x="4645080" y="3575160"/>
            <a:ext cx="2925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REFURBISHMENT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1" name="Text 10"/>
          <p:cNvSpPr/>
          <p:nvPr/>
        </p:nvSpPr>
        <p:spPr>
          <a:xfrm>
            <a:off x="4645080" y="4096440"/>
            <a:ext cx="29257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₹10k / ₹20k / ₹35k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2" name="Shape 11"/>
          <p:cNvSpPr/>
          <p:nvPr/>
        </p:nvSpPr>
        <p:spPr>
          <a:xfrm>
            <a:off x="8147160" y="3310200"/>
            <a:ext cx="3401280" cy="1389600"/>
          </a:xfrm>
          <a:prstGeom prst="roundRect">
            <a:avLst>
              <a:gd name="adj" fmla="val 3947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3" name="Text 12"/>
          <p:cNvSpPr/>
          <p:nvPr/>
        </p:nvSpPr>
        <p:spPr>
          <a:xfrm>
            <a:off x="8375760" y="3575160"/>
            <a:ext cx="292572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9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FINANCE ATTACH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 13"/>
          <p:cNvSpPr/>
          <p:nvPr/>
        </p:nvSpPr>
        <p:spPr>
          <a:xfrm>
            <a:off x="8375760" y="4096440"/>
            <a:ext cx="292572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0% / 30% / 60%</a:t>
            </a:r>
            <a:endParaRPr b="0" lang="en-US" sz="1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5" name="Text 14"/>
          <p:cNvSpPr/>
          <p:nvPr/>
        </p:nvSpPr>
        <p:spPr>
          <a:xfrm>
            <a:off x="685800" y="5321880"/>
            <a:ext cx="8412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DELIVERABLE  /  one completed P&amp;L + one sentence naming the highest-impact lever</a:t>
            </a:r>
            <a:endParaRPr b="0" lang="en-US" sz="12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36" name="PlaceHolder 1"/>
          <p:cNvSpPr>
            <a:spLocks noGrp="1"/>
          </p:cNvSpPr>
          <p:nvPr>
            <p:ph type="sldNum" idx="26"/>
          </p:nvPr>
        </p:nvSpPr>
        <p:spPr>
          <a:xfrm>
            <a:off x="11722680" y="6492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8DC93A-8E3D-4CD6-BFC3-850E30278A8B}" type="slidenum">
              <a: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SESSION QUIZ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Quick check • Questions 1–3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Shape 2"/>
          <p:cNvSpPr/>
          <p:nvPr/>
        </p:nvSpPr>
        <p:spPr>
          <a:xfrm>
            <a:off x="658440" y="157284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Shape 3"/>
          <p:cNvSpPr/>
          <p:nvPr/>
        </p:nvSpPr>
        <p:spPr>
          <a:xfrm>
            <a:off x="868680" y="177408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1" name="Text 4"/>
          <p:cNvSpPr/>
          <p:nvPr/>
        </p:nvSpPr>
        <p:spPr>
          <a:xfrm>
            <a:off x="868680" y="177408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1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2" name="Text 5"/>
          <p:cNvSpPr/>
          <p:nvPr/>
        </p:nvSpPr>
        <p:spPr>
          <a:xfrm>
            <a:off x="1536120" y="17373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Under the GST margin scheme, tax is charged on…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3" name="Text 6"/>
          <p:cNvSpPr/>
          <p:nvPr/>
        </p:nvSpPr>
        <p:spPr>
          <a:xfrm>
            <a:off x="1536120" y="21945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Full sale price     B Margin     C Purchase price     D No GST ever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Shape 7"/>
          <p:cNvSpPr/>
          <p:nvPr/>
        </p:nvSpPr>
        <p:spPr>
          <a:xfrm>
            <a:off x="658440" y="305424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Shape 8"/>
          <p:cNvSpPr/>
          <p:nvPr/>
        </p:nvSpPr>
        <p:spPr>
          <a:xfrm>
            <a:off x="868680" y="325512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46" name="Text 9"/>
          <p:cNvSpPr/>
          <p:nvPr/>
        </p:nvSpPr>
        <p:spPr>
          <a:xfrm>
            <a:off x="868680" y="32551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2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Text 10"/>
          <p:cNvSpPr/>
          <p:nvPr/>
        </p:nvSpPr>
        <p:spPr>
          <a:xfrm>
            <a:off x="1536120" y="32187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Which process fully releases the seller from vehicle liability?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Text 11"/>
          <p:cNvSpPr/>
          <p:nvPr/>
        </p:nvSpPr>
        <p:spPr>
          <a:xfrm>
            <a:off x="1536120" y="36759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Insurance card     B RC transfer + hypothecation removal     C Warranty     D Loyalty card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Shape 12"/>
          <p:cNvSpPr/>
          <p:nvPr/>
        </p:nvSpPr>
        <p:spPr>
          <a:xfrm>
            <a:off x="658440" y="453528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Shape 13"/>
          <p:cNvSpPr/>
          <p:nvPr/>
        </p:nvSpPr>
        <p:spPr>
          <a:xfrm>
            <a:off x="868680" y="473652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1" name="Text 14"/>
          <p:cNvSpPr/>
          <p:nvPr/>
        </p:nvSpPr>
        <p:spPr>
          <a:xfrm>
            <a:off x="868680" y="47365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3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Text 15"/>
          <p:cNvSpPr/>
          <p:nvPr/>
        </p:nvSpPr>
        <p:spPr>
          <a:xfrm>
            <a:off x="1536120" y="47001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Reducing holding period primarily improves…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 16"/>
          <p:cNvSpPr/>
          <p:nvPr/>
        </p:nvSpPr>
        <p:spPr>
          <a:xfrm>
            <a:off x="1536120" y="51573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Awareness     B Capital efficiency     C Headcount     D Footfall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PlaceHolder 1"/>
          <p:cNvSpPr>
            <a:spLocks noGrp="1"/>
          </p:cNvSpPr>
          <p:nvPr>
            <p:ph type="sldNum" idx="27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057F395-0432-4D06-8F1F-5BEFAA29DB20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SESSION QUIZ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Quick check • Questions 4–6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7" name="Shape 2"/>
          <p:cNvSpPr/>
          <p:nvPr/>
        </p:nvSpPr>
        <p:spPr>
          <a:xfrm>
            <a:off x="658440" y="157284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8" name="Shape 3"/>
          <p:cNvSpPr/>
          <p:nvPr/>
        </p:nvSpPr>
        <p:spPr>
          <a:xfrm>
            <a:off x="868680" y="177408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 4"/>
          <p:cNvSpPr/>
          <p:nvPr/>
        </p:nvSpPr>
        <p:spPr>
          <a:xfrm>
            <a:off x="868680" y="177408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4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Text 5"/>
          <p:cNvSpPr/>
          <p:nvPr/>
        </p:nvSpPr>
        <p:spPr>
          <a:xfrm>
            <a:off x="1536120" y="17373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The “lemons market” problem describes…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Text 6"/>
          <p:cNvSpPr/>
          <p:nvPr/>
        </p:nvSpPr>
        <p:spPr>
          <a:xfrm>
            <a:off x="1536120" y="21945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Colour preference     B Information asymmetry     C Fruit transport     D Software bug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7"/>
          <p:cNvSpPr/>
          <p:nvPr/>
        </p:nvSpPr>
        <p:spPr>
          <a:xfrm>
            <a:off x="658440" y="305424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Shape 8"/>
          <p:cNvSpPr/>
          <p:nvPr/>
        </p:nvSpPr>
        <p:spPr>
          <a:xfrm>
            <a:off x="868680" y="325512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4" name="Text 9"/>
          <p:cNvSpPr/>
          <p:nvPr/>
        </p:nvSpPr>
        <p:spPr>
          <a:xfrm>
            <a:off x="868680" y="32551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5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Text 10"/>
          <p:cNvSpPr/>
          <p:nvPr/>
        </p:nvSpPr>
        <p:spPr>
          <a:xfrm>
            <a:off x="1536120" y="32187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Which is NOT a normal industry challenge?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Text 11"/>
          <p:cNvSpPr/>
          <p:nvPr/>
        </p:nvSpPr>
        <p:spPr>
          <a:xfrm>
            <a:off x="1536120" y="36759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Cash burn     B Residual-value risk     C Zero informal competition     D Finance penetration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Shape 12"/>
          <p:cNvSpPr/>
          <p:nvPr/>
        </p:nvSpPr>
        <p:spPr>
          <a:xfrm>
            <a:off x="658440" y="4535280"/>
            <a:ext cx="10862640" cy="1206720"/>
          </a:xfrm>
          <a:prstGeom prst="roundRect">
            <a:avLst>
              <a:gd name="adj" fmla="val 378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Shape 13"/>
          <p:cNvSpPr/>
          <p:nvPr/>
        </p:nvSpPr>
        <p:spPr>
          <a:xfrm>
            <a:off x="868680" y="4736520"/>
            <a:ext cx="438480" cy="438480"/>
          </a:xfrm>
          <a:prstGeom prst="ellipse">
            <a:avLst/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69" name="Text 14"/>
          <p:cNvSpPr/>
          <p:nvPr/>
        </p:nvSpPr>
        <p:spPr>
          <a:xfrm>
            <a:off x="868680" y="47365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6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Text 15"/>
          <p:cNvSpPr/>
          <p:nvPr/>
        </p:nvSpPr>
        <p:spPr>
          <a:xfrm>
            <a:off x="1536120" y="4700160"/>
            <a:ext cx="9463680" cy="31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Which trend changes EV resale valuation most directly?</a:t>
            </a:r>
            <a:endParaRPr b="0" lang="en-US" sz="13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Text 16"/>
          <p:cNvSpPr/>
          <p:nvPr/>
        </p:nvSpPr>
        <p:spPr>
          <a:xfrm>
            <a:off x="1536120" y="5157360"/>
            <a:ext cx="946368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0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A Subscriptions     B Battery state-of-health     C Classified listings     D Paint colour</a:t>
            </a:r>
            <a:endParaRPr b="0" lang="en-US" sz="1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PlaceHolder 1"/>
          <p:cNvSpPr>
            <a:spLocks noGrp="1"/>
          </p:cNvSpPr>
          <p:nvPr>
            <p:ph type="sldNum" idx="28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6AF1744-DFF0-4546-83E6-1CC17B19345C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ANSWER KEY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Session 2 • connect each answer to the business consequence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Shape 2"/>
          <p:cNvSpPr/>
          <p:nvPr/>
        </p:nvSpPr>
        <p:spPr>
          <a:xfrm>
            <a:off x="658440" y="148140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"/>
          <p:cNvSpPr/>
          <p:nvPr/>
        </p:nvSpPr>
        <p:spPr>
          <a:xfrm>
            <a:off x="859680" y="169164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77" name="Text 4"/>
          <p:cNvSpPr/>
          <p:nvPr/>
        </p:nvSpPr>
        <p:spPr>
          <a:xfrm>
            <a:off x="951120" y="1710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Q1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Text 5"/>
          <p:cNvSpPr/>
          <p:nvPr/>
        </p:nvSpPr>
        <p:spPr>
          <a:xfrm>
            <a:off x="1572840" y="166428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B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Text 6"/>
          <p:cNvSpPr/>
          <p:nvPr/>
        </p:nvSpPr>
        <p:spPr>
          <a:xfrm>
            <a:off x="2103120" y="165492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Tax applies to the qualifying margin.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7"/>
          <p:cNvSpPr/>
          <p:nvPr/>
        </p:nvSpPr>
        <p:spPr>
          <a:xfrm>
            <a:off x="6254640" y="148140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Shape 8"/>
          <p:cNvSpPr/>
          <p:nvPr/>
        </p:nvSpPr>
        <p:spPr>
          <a:xfrm>
            <a:off x="6455520" y="169164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9"/>
          <p:cNvSpPr/>
          <p:nvPr/>
        </p:nvSpPr>
        <p:spPr>
          <a:xfrm>
            <a:off x="6546960" y="171000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Q2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10"/>
          <p:cNvSpPr/>
          <p:nvPr/>
        </p:nvSpPr>
        <p:spPr>
          <a:xfrm>
            <a:off x="7169040" y="166428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B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4" name="Text 11"/>
          <p:cNvSpPr/>
          <p:nvPr/>
        </p:nvSpPr>
        <p:spPr>
          <a:xfrm>
            <a:off x="7699320" y="165492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Transfer closes seller liability.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5" name="Shape 12"/>
          <p:cNvSpPr/>
          <p:nvPr/>
        </p:nvSpPr>
        <p:spPr>
          <a:xfrm>
            <a:off x="658440" y="28713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Shape 13"/>
          <p:cNvSpPr/>
          <p:nvPr/>
        </p:nvSpPr>
        <p:spPr>
          <a:xfrm>
            <a:off x="859680" y="308160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" name="Text 14"/>
          <p:cNvSpPr/>
          <p:nvPr/>
        </p:nvSpPr>
        <p:spPr>
          <a:xfrm>
            <a:off x="951120" y="309996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Q3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Text 15"/>
          <p:cNvSpPr/>
          <p:nvPr/>
        </p:nvSpPr>
        <p:spPr>
          <a:xfrm>
            <a:off x="1572840" y="305424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B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Text 16"/>
          <p:cNvSpPr/>
          <p:nvPr/>
        </p:nvSpPr>
        <p:spPr>
          <a:xfrm>
            <a:off x="2103120" y="304488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Faster turns improve capital efficiency.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Shape 17"/>
          <p:cNvSpPr/>
          <p:nvPr/>
        </p:nvSpPr>
        <p:spPr>
          <a:xfrm>
            <a:off x="6254640" y="28713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Shape 18"/>
          <p:cNvSpPr/>
          <p:nvPr/>
        </p:nvSpPr>
        <p:spPr>
          <a:xfrm>
            <a:off x="6455520" y="308160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2" name="Text 19"/>
          <p:cNvSpPr/>
          <p:nvPr/>
        </p:nvSpPr>
        <p:spPr>
          <a:xfrm>
            <a:off x="6546960" y="309996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Q4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Text 20"/>
          <p:cNvSpPr/>
          <p:nvPr/>
        </p:nvSpPr>
        <p:spPr>
          <a:xfrm>
            <a:off x="7169040" y="305424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B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Text 21"/>
          <p:cNvSpPr/>
          <p:nvPr/>
        </p:nvSpPr>
        <p:spPr>
          <a:xfrm>
            <a:off x="7699320" y="304488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Condition knowledge is uneven.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Shape 22"/>
          <p:cNvSpPr/>
          <p:nvPr/>
        </p:nvSpPr>
        <p:spPr>
          <a:xfrm>
            <a:off x="658440" y="42609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Shape 23"/>
          <p:cNvSpPr/>
          <p:nvPr/>
        </p:nvSpPr>
        <p:spPr>
          <a:xfrm>
            <a:off x="859680" y="447156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 24"/>
          <p:cNvSpPr/>
          <p:nvPr/>
        </p:nvSpPr>
        <p:spPr>
          <a:xfrm>
            <a:off x="951120" y="448956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Q5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Text 25"/>
          <p:cNvSpPr/>
          <p:nvPr/>
        </p:nvSpPr>
        <p:spPr>
          <a:xfrm>
            <a:off x="1572840" y="444384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C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Text 26"/>
          <p:cNvSpPr/>
          <p:nvPr/>
        </p:nvSpPr>
        <p:spPr>
          <a:xfrm>
            <a:off x="2103120" y="443484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Informal competition is very real.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0" name="Shape 27"/>
          <p:cNvSpPr/>
          <p:nvPr/>
        </p:nvSpPr>
        <p:spPr>
          <a:xfrm>
            <a:off x="6254640" y="42609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Shape 28"/>
          <p:cNvSpPr/>
          <p:nvPr/>
        </p:nvSpPr>
        <p:spPr>
          <a:xfrm>
            <a:off x="6455520" y="4471560"/>
            <a:ext cx="566640" cy="310680"/>
          </a:xfrm>
          <a:prstGeom prst="roundRect">
            <a:avLst>
              <a:gd name="adj" fmla="val 50000"/>
            </a:avLst>
          </a:prstGeom>
          <a:solidFill>
            <a:srgbClr val="1d9b70"/>
          </a:solidFill>
          <a:ln w="12700">
            <a:solidFill>
              <a:srgbClr val="1d9b7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02" name="Text 29"/>
          <p:cNvSpPr/>
          <p:nvPr/>
        </p:nvSpPr>
        <p:spPr>
          <a:xfrm>
            <a:off x="6546960" y="4489560"/>
            <a:ext cx="38376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Q6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Text 30"/>
          <p:cNvSpPr/>
          <p:nvPr/>
        </p:nvSpPr>
        <p:spPr>
          <a:xfrm>
            <a:off x="7169040" y="4443840"/>
            <a:ext cx="411120" cy="38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900" strike="noStrike" u="none">
                <a:solidFill>
                  <a:srgbClr val="1d9b70"/>
                </a:solidFill>
                <a:effectLst/>
                <a:uFillTx/>
                <a:latin typeface="Aptos"/>
                <a:ea typeface="Aptos"/>
              </a:rPr>
              <a:t>B</a:t>
            </a:r>
            <a:endParaRPr b="0" lang="en-US" sz="1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Text 31"/>
          <p:cNvSpPr/>
          <p:nvPr/>
        </p:nvSpPr>
        <p:spPr>
          <a:xfrm>
            <a:off x="7699320" y="4434840"/>
            <a:ext cx="3428640" cy="475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2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Battery health drives range and value.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PlaceHolder 1"/>
          <p:cNvSpPr>
            <a:spLocks noGrp="1"/>
          </p:cNvSpPr>
          <p:nvPr>
            <p:ph type="sldNum" idx="29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2D3ED90-F030-4B27-B633-54F20A8C4802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Text 0"/>
          <p:cNvSpPr/>
          <p:nvPr/>
        </p:nvSpPr>
        <p:spPr>
          <a:xfrm>
            <a:off x="530280" y="292680"/>
            <a:ext cx="50288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159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STUDENT HANDOUT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1"/>
          <p:cNvSpPr/>
          <p:nvPr/>
        </p:nvSpPr>
        <p:spPr>
          <a:xfrm>
            <a:off x="530280" y="594360"/>
            <a:ext cx="1106388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27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Day 3 • follow-along key points</a:t>
            </a:r>
            <a:endParaRPr b="0" lang="en-US" sz="27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Text 2"/>
          <p:cNvSpPr/>
          <p:nvPr/>
        </p:nvSpPr>
        <p:spPr>
          <a:xfrm>
            <a:off x="530280" y="1170360"/>
            <a:ext cx="10789560" cy="32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en-US" sz="12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Use this page for notes during discussion and activities.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Shape 3"/>
          <p:cNvSpPr/>
          <p:nvPr/>
        </p:nvSpPr>
        <p:spPr>
          <a:xfrm>
            <a:off x="658440" y="1481400"/>
            <a:ext cx="5211720" cy="10054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Shape 4"/>
          <p:cNvSpPr/>
          <p:nvPr/>
        </p:nvSpPr>
        <p:spPr>
          <a:xfrm>
            <a:off x="859680" y="1664280"/>
            <a:ext cx="1325520" cy="310680"/>
          </a:xfrm>
          <a:prstGeom prst="roundRect">
            <a:avLst>
              <a:gd name="adj" fmla="val 50000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1" name="Text 5"/>
          <p:cNvSpPr/>
          <p:nvPr/>
        </p:nvSpPr>
        <p:spPr>
          <a:xfrm>
            <a:off x="951120" y="1682640"/>
            <a:ext cx="11426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MARKET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2" name="Text 6"/>
          <p:cNvSpPr/>
          <p:nvPr/>
        </p:nvSpPr>
        <p:spPr>
          <a:xfrm>
            <a:off x="2377440" y="1627560"/>
            <a:ext cx="316332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7–8 million annual transactions; 70–80% remains unorganised.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Shape 7"/>
          <p:cNvSpPr/>
          <p:nvPr/>
        </p:nvSpPr>
        <p:spPr>
          <a:xfrm>
            <a:off x="6254640" y="1481400"/>
            <a:ext cx="5211720" cy="10054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4" name="Shape 8"/>
          <p:cNvSpPr/>
          <p:nvPr/>
        </p:nvSpPr>
        <p:spPr>
          <a:xfrm>
            <a:off x="6455520" y="1664280"/>
            <a:ext cx="1325520" cy="310680"/>
          </a:xfrm>
          <a:prstGeom prst="roundRect">
            <a:avLst>
              <a:gd name="adj" fmla="val 50000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5" name="Text 9"/>
          <p:cNvSpPr/>
          <p:nvPr/>
        </p:nvSpPr>
        <p:spPr>
          <a:xfrm>
            <a:off x="6546960" y="1682640"/>
            <a:ext cx="11426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MODELS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Text 10"/>
          <p:cNvSpPr/>
          <p:nvPr/>
        </p:nvSpPr>
        <p:spPr>
          <a:xfrm>
            <a:off x="7973640" y="1627560"/>
            <a:ext cx="316332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Full-stack, auction/wholesale, classifieds and OEM-certified pre-owned.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Shape 11"/>
          <p:cNvSpPr/>
          <p:nvPr/>
        </p:nvSpPr>
        <p:spPr>
          <a:xfrm>
            <a:off x="658440" y="2816280"/>
            <a:ext cx="5211720" cy="10054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Shape 12"/>
          <p:cNvSpPr/>
          <p:nvPr/>
        </p:nvSpPr>
        <p:spPr>
          <a:xfrm>
            <a:off x="859680" y="2999160"/>
            <a:ext cx="1325520" cy="310680"/>
          </a:xfrm>
          <a:prstGeom prst="roundRect">
            <a:avLst>
              <a:gd name="adj" fmla="val 50000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Text 13"/>
          <p:cNvSpPr/>
          <p:nvPr/>
        </p:nvSpPr>
        <p:spPr>
          <a:xfrm>
            <a:off x="951120" y="3017520"/>
            <a:ext cx="11426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VALUE CHAIN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0" name="Text 14"/>
          <p:cNvSpPr/>
          <p:nvPr/>
        </p:nvSpPr>
        <p:spPr>
          <a:xfrm>
            <a:off x="2377440" y="2962800"/>
            <a:ext cx="316332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Source → inspect → refurbish → retail → finance → transfer.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Shape 15"/>
          <p:cNvSpPr/>
          <p:nvPr/>
        </p:nvSpPr>
        <p:spPr>
          <a:xfrm>
            <a:off x="6254640" y="2816280"/>
            <a:ext cx="5211720" cy="10054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Shape 16"/>
          <p:cNvSpPr/>
          <p:nvPr/>
        </p:nvSpPr>
        <p:spPr>
          <a:xfrm>
            <a:off x="6455520" y="2999160"/>
            <a:ext cx="1325520" cy="310680"/>
          </a:xfrm>
          <a:prstGeom prst="roundRect">
            <a:avLst>
              <a:gd name="adj" fmla="val 50000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17"/>
          <p:cNvSpPr/>
          <p:nvPr/>
        </p:nvSpPr>
        <p:spPr>
          <a:xfrm>
            <a:off x="6546960" y="3017520"/>
            <a:ext cx="11426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ECONOMICS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Text 18"/>
          <p:cNvSpPr/>
          <p:nvPr/>
        </p:nvSpPr>
        <p:spPr>
          <a:xfrm>
            <a:off x="7973640" y="2962800"/>
            <a:ext cx="316332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Margin is thin; holding days, refurbishment and finance attach matter.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Shape 19"/>
          <p:cNvSpPr/>
          <p:nvPr/>
        </p:nvSpPr>
        <p:spPr>
          <a:xfrm>
            <a:off x="658440" y="4151520"/>
            <a:ext cx="5211720" cy="10054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Shape 20"/>
          <p:cNvSpPr/>
          <p:nvPr/>
        </p:nvSpPr>
        <p:spPr>
          <a:xfrm>
            <a:off x="859680" y="4334400"/>
            <a:ext cx="1325520" cy="310680"/>
          </a:xfrm>
          <a:prstGeom prst="roundRect">
            <a:avLst>
              <a:gd name="adj" fmla="val 50000"/>
            </a:avLst>
          </a:prstGeom>
          <a:solidFill>
            <a:srgbClr val="16b8b0"/>
          </a:solidFill>
          <a:ln w="12700">
            <a:solidFill>
              <a:srgbClr val="16b8b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Text 21"/>
          <p:cNvSpPr/>
          <p:nvPr/>
        </p:nvSpPr>
        <p:spPr>
          <a:xfrm>
            <a:off x="951120" y="4352400"/>
            <a:ext cx="11426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TRUST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8" name="Text 22"/>
          <p:cNvSpPr/>
          <p:nvPr/>
        </p:nvSpPr>
        <p:spPr>
          <a:xfrm>
            <a:off x="2377440" y="4297680"/>
            <a:ext cx="316332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Inspection, pricing evidence, warranty and RC transfer reduce uncertainty.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Shape 23"/>
          <p:cNvSpPr/>
          <p:nvPr/>
        </p:nvSpPr>
        <p:spPr>
          <a:xfrm>
            <a:off x="6254640" y="4151520"/>
            <a:ext cx="5211720" cy="1005480"/>
          </a:xfrm>
          <a:prstGeom prst="roundRect">
            <a:avLst>
              <a:gd name="adj" fmla="val 4545"/>
            </a:avLst>
          </a:prstGeom>
          <a:solidFill>
            <a:srgbClr val="ffffff"/>
          </a:solidFill>
          <a:ln w="12700">
            <a:solidFill>
              <a:srgbClr val="d7ddd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0" name="Shape 24"/>
          <p:cNvSpPr/>
          <p:nvPr/>
        </p:nvSpPr>
        <p:spPr>
          <a:xfrm>
            <a:off x="6455520" y="4334400"/>
            <a:ext cx="1325520" cy="310680"/>
          </a:xfrm>
          <a:prstGeom prst="roundRect">
            <a:avLst>
              <a:gd name="adj" fmla="val 50000"/>
            </a:avLst>
          </a:prstGeom>
          <a:solidFill>
            <a:srgbClr val="e95d4f"/>
          </a:solidFill>
          <a:ln w="12700">
            <a:solidFill>
              <a:srgbClr val="e95d4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1" name="Text 25"/>
          <p:cNvSpPr/>
          <p:nvPr/>
        </p:nvSpPr>
        <p:spPr>
          <a:xfrm>
            <a:off x="6546960" y="4352400"/>
            <a:ext cx="114264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NEXT FRONTIER</a:t>
            </a:r>
            <a:endParaRPr b="0" lang="en-US" sz="9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2" name="Text 26"/>
          <p:cNvSpPr/>
          <p:nvPr/>
        </p:nvSpPr>
        <p:spPr>
          <a:xfrm>
            <a:off x="7973640" y="4297680"/>
            <a:ext cx="3163320" cy="52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AI valuation, digital history and EV battery health will reshape resale.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Shape 27"/>
          <p:cNvSpPr/>
          <p:nvPr/>
        </p:nvSpPr>
        <p:spPr>
          <a:xfrm>
            <a:off x="658440" y="5577840"/>
            <a:ext cx="10862640" cy="475200"/>
          </a:xfrm>
          <a:prstGeom prst="roundRect">
            <a:avLst>
              <a:gd name="adj" fmla="val 9615"/>
            </a:avLst>
          </a:prstGeom>
          <a:solidFill>
            <a:srgbClr val="161c1d"/>
          </a:solidFill>
          <a:ln w="12700">
            <a:solidFill>
              <a:srgbClr val="161c1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4" name="Text 28"/>
          <p:cNvSpPr/>
          <p:nvPr/>
        </p:nvSpPr>
        <p:spPr>
          <a:xfrm>
            <a:off x="914400" y="5669280"/>
            <a:ext cx="64004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MY TAKEAWAY  /  ____________________________________________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Text 29"/>
          <p:cNvSpPr/>
          <p:nvPr/>
        </p:nvSpPr>
        <p:spPr>
          <a:xfrm>
            <a:off x="7452360" y="5669280"/>
            <a:ext cx="3657240" cy="219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QUESTION  /  __________________________</a:t>
            </a:r>
            <a:endParaRPr b="0" lang="en-US" sz="11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PlaceHolder 1"/>
          <p:cNvSpPr>
            <a:spLocks noGrp="1"/>
          </p:cNvSpPr>
          <p:nvPr>
            <p:ph type="sldNum" idx="30"/>
          </p:nvPr>
        </p:nvSpPr>
        <p:spPr>
          <a:xfrm>
            <a:off x="11722680" y="201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E265FE0-1D39-41E5-9EF4-8D2174028E53}" type="slidenum">
              <a:rPr b="1" lang="en-US" sz="800" strike="noStrike" u="none">
                <a:solidFill>
                  <a:srgbClr val="68706d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Text 0"/>
          <p:cNvSpPr/>
          <p:nvPr/>
        </p:nvSpPr>
        <p:spPr>
          <a:xfrm>
            <a:off x="640080" y="530280"/>
            <a:ext cx="2102760" cy="23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000" spc="159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DAY 3  /  CLOSE</a:t>
            </a:r>
            <a:endParaRPr b="0" lang="en-US" sz="10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8" name="Text 1"/>
          <p:cNvSpPr/>
          <p:nvPr/>
        </p:nvSpPr>
        <p:spPr>
          <a:xfrm>
            <a:off x="640080" y="941760"/>
            <a:ext cx="8046360" cy="102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Trust is the product.</a:t>
            </a:r>
            <a:endParaRPr b="0" lang="en-US" sz="3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35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The car is the inventory.</a:t>
            </a:r>
            <a:endParaRPr b="0" lang="en-US" sz="35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" name="Shape 2"/>
          <p:cNvSpPr/>
          <p:nvPr/>
        </p:nvSpPr>
        <p:spPr>
          <a:xfrm>
            <a:off x="658440" y="24231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3"/>
          <p:cNvSpPr/>
          <p:nvPr/>
        </p:nvSpPr>
        <p:spPr>
          <a:xfrm>
            <a:off x="841320" y="2660760"/>
            <a:ext cx="4568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01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1" name="Text 4"/>
          <p:cNvSpPr/>
          <p:nvPr/>
        </p:nvSpPr>
        <p:spPr>
          <a:xfrm>
            <a:off x="1435680" y="2606040"/>
            <a:ext cx="1096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99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MARKET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" name="Text 5"/>
          <p:cNvSpPr/>
          <p:nvPr/>
        </p:nvSpPr>
        <p:spPr>
          <a:xfrm>
            <a:off x="2487240" y="2587680"/>
            <a:ext cx="306288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Organisation grows when trust becomes visible.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3" name="Shape 6"/>
          <p:cNvSpPr/>
          <p:nvPr/>
        </p:nvSpPr>
        <p:spPr>
          <a:xfrm>
            <a:off x="6272640" y="242316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4" name="Text 7"/>
          <p:cNvSpPr/>
          <p:nvPr/>
        </p:nvSpPr>
        <p:spPr>
          <a:xfrm>
            <a:off x="6455520" y="2660760"/>
            <a:ext cx="4568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02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5" name="Text 8"/>
          <p:cNvSpPr/>
          <p:nvPr/>
        </p:nvSpPr>
        <p:spPr>
          <a:xfrm>
            <a:off x="7049880" y="2606040"/>
            <a:ext cx="1096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99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MODEL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6" name="Text 9"/>
          <p:cNvSpPr/>
          <p:nvPr/>
        </p:nvSpPr>
        <p:spPr>
          <a:xfrm>
            <a:off x="8101440" y="2587680"/>
            <a:ext cx="306288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Ownership choice determines margin and risk.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7" name="Shape 10"/>
          <p:cNvSpPr/>
          <p:nvPr/>
        </p:nvSpPr>
        <p:spPr>
          <a:xfrm>
            <a:off x="658440" y="384048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8" name="Text 11"/>
          <p:cNvSpPr/>
          <p:nvPr/>
        </p:nvSpPr>
        <p:spPr>
          <a:xfrm>
            <a:off x="841320" y="4078080"/>
            <a:ext cx="4568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03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9" name="Text 12"/>
          <p:cNvSpPr/>
          <p:nvPr/>
        </p:nvSpPr>
        <p:spPr>
          <a:xfrm>
            <a:off x="1435680" y="4023360"/>
            <a:ext cx="1096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99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MONEY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0" name="Text 13"/>
          <p:cNvSpPr/>
          <p:nvPr/>
        </p:nvSpPr>
        <p:spPr>
          <a:xfrm>
            <a:off x="2487240" y="4005000"/>
            <a:ext cx="306288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Turnover and ancillary attach drive economics.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1" name="Shape 14"/>
          <p:cNvSpPr/>
          <p:nvPr/>
        </p:nvSpPr>
        <p:spPr>
          <a:xfrm>
            <a:off x="6272640" y="3840480"/>
            <a:ext cx="5211720" cy="1051200"/>
          </a:xfrm>
          <a:prstGeom prst="roundRect">
            <a:avLst>
              <a:gd name="adj" fmla="val 4348"/>
            </a:avLst>
          </a:prstGeom>
          <a:solidFill>
            <a:srgbClr val="202829"/>
          </a:solidFill>
          <a:ln w="12700">
            <a:solidFill>
              <a:srgbClr val="34403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2" name="Text 15"/>
          <p:cNvSpPr/>
          <p:nvPr/>
        </p:nvSpPr>
        <p:spPr>
          <a:xfrm>
            <a:off x="6455520" y="4078080"/>
            <a:ext cx="456840" cy="34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400" strike="noStrike" u="none">
                <a:solidFill>
                  <a:srgbClr val="16b8b0"/>
                </a:solidFill>
                <a:effectLst/>
                <a:uFillTx/>
                <a:latin typeface="Aptos"/>
                <a:ea typeface="Aptos"/>
              </a:rPr>
              <a:t>04</a:t>
            </a:r>
            <a:endParaRPr b="0" lang="en-US" sz="14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16"/>
          <p:cNvSpPr/>
          <p:nvPr/>
        </p:nvSpPr>
        <p:spPr>
          <a:xfrm>
            <a:off x="7049880" y="4023360"/>
            <a:ext cx="109692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99" strike="noStrike" u="none">
                <a:solidFill>
                  <a:srgbClr val="e7d84b"/>
                </a:solidFill>
                <a:effectLst/>
                <a:uFillTx/>
                <a:latin typeface="Aptos"/>
                <a:ea typeface="Aptos"/>
              </a:rPr>
              <a:t>NEXT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17"/>
          <p:cNvSpPr/>
          <p:nvPr/>
        </p:nvSpPr>
        <p:spPr>
          <a:xfrm>
            <a:off x="8101440" y="4005000"/>
            <a:ext cx="3062880" cy="493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300" strike="noStrike" u="none">
                <a:solidFill>
                  <a:srgbClr val="ffffff"/>
                </a:solidFill>
                <a:effectLst/>
                <a:uFillTx/>
                <a:latin typeface="Aptos"/>
                <a:ea typeface="Aptos"/>
              </a:rPr>
              <a:t>Vehicle data and battery health reshape resale.</a:t>
            </a:r>
            <a:endParaRPr b="0" lang="en-US" sz="13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5" name="Shape 18"/>
          <p:cNvSpPr/>
          <p:nvPr/>
        </p:nvSpPr>
        <p:spPr>
          <a:xfrm>
            <a:off x="658440" y="5623560"/>
            <a:ext cx="3245760" cy="310680"/>
          </a:xfrm>
          <a:prstGeom prst="roundRect">
            <a:avLst>
              <a:gd name="adj" fmla="val 50000"/>
            </a:avLst>
          </a:prstGeom>
          <a:solidFill>
            <a:srgbClr val="e7d84b"/>
          </a:solidFill>
          <a:ln w="12700">
            <a:solidFill>
              <a:srgbClr val="e7d84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 19"/>
          <p:cNvSpPr/>
          <p:nvPr/>
        </p:nvSpPr>
        <p:spPr>
          <a:xfrm>
            <a:off x="749880" y="5641920"/>
            <a:ext cx="3062880" cy="25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900" spc="51" strike="noStrike" u="none">
                <a:solidFill>
                  <a:srgbClr val="161c1d"/>
                </a:solidFill>
                <a:effectLst/>
                <a:uFillTx/>
                <a:latin typeface="Aptos"/>
                <a:ea typeface="Aptos"/>
              </a:rPr>
              <a:t>LUNCH &amp; FELICITATION  •  1:30 ONWARDS</a:t>
            </a:r>
            <a:endParaRPr b="0" lang="en-US" sz="9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 20"/>
          <p:cNvSpPr/>
          <p:nvPr/>
        </p:nvSpPr>
        <p:spPr>
          <a:xfrm>
            <a:off x="7406640" y="5650920"/>
            <a:ext cx="4023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>
            <a:normAutofit/>
          </a:bodyPr>
          <a:p>
            <a:pPr algn="r" defTabSz="914400">
              <a:lnSpc>
                <a:spcPct val="100000"/>
              </a:lnSpc>
              <a:tabLst>
                <a:tab algn="l" pos="0"/>
              </a:tabLst>
            </a:pPr>
            <a:r>
              <a:rPr b="1" lang="en-US" sz="1100" strike="noStrike" u="none">
                <a:solidFill>
                  <a:srgbClr val="c7d0cc"/>
                </a:solidFill>
                <a:effectLst/>
                <a:uFillTx/>
                <a:latin typeface="Aptos"/>
                <a:ea typeface="Aptos"/>
              </a:rPr>
              <a:t>Tomorrow  /  Vehicle Transport Management</a:t>
            </a:r>
            <a:endParaRPr b="0" lang="en-US" sz="11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58" name="PlaceHolder 1"/>
          <p:cNvSpPr>
            <a:spLocks noGrp="1"/>
          </p:cNvSpPr>
          <p:nvPr>
            <p:ph type="sldNum" idx="31"/>
          </p:nvPr>
        </p:nvSpPr>
        <p:spPr>
          <a:xfrm>
            <a:off x="11722680" y="6492240"/>
            <a:ext cx="182520" cy="1825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218BE82-086E-4328-8929-BB17A406F868}" type="slidenum">
              <a:rPr b="1" lang="en-US" sz="800" strike="noStrike" u="none">
                <a:solidFill>
                  <a:srgbClr val="b8c3bf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b="0" lang="en-US" sz="800" strike="noStrike" u="none">
              <a:solidFill>
                <a:srgbClr val="ffffff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LibreOffice/25.2.6.2$Linux_X86_64 LibreOffice_project/520$Build-2</Application>
  <AppVersion>15.0000</AppVersion>
  <Words>0</Words>
  <Paragraphs>0</Paragraphs>
  <Company>School of Skill Sciences and Entrepreneurship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2026-09-19T11:04:02Z</dcterms:created>
  <dc:creator>Lovable</dc:creator>
  <dc:description/>
  <dc:language>en-US</dc:language>
  <cp:lastModifiedBy>Lovable</cp:lastModifiedBy>
  <dcterms:modified xsi:type="dcterms:W3CDTF">2026-09-19T11:04:02Z</dcterms:modified>
  <cp:revision>1</cp:revision>
  <dc:subject>Day 3 — Pre-Owned Car Business</dc:subject>
  <dc:title>Pre-Owned Car Business — Industrial Workshop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26</vt:r8>
  </property>
  <property fmtid="{D5CDD505-2E9C-101B-9397-08002B2CF9AE}" pid="3" name="PresentationFormat">
    <vt:lpwstr>On-screen Show (16:9)</vt:lpwstr>
  </property>
  <property fmtid="{D5CDD505-2E9C-101B-9397-08002B2CF9AE}" pid="4" name="Slides">
    <vt:r8>26</vt:r8>
  </property>
</Properties>
</file>