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jpeg" ContentType="image/jpeg"/>
  <Override PartName="/ppt/media/image3.jpeg" ContentType="image/jpeg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EEA96614-8462-4FB8-BFA2-97A183329F41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1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EE7715-9325-464D-ACBA-C5FB36D6891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DF87D32-F817-41B1-B5FC-0A66D725FCF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6B2BB9-1005-41BF-AC20-8C34682D977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24A993F-E1EC-4C97-92FE-A00E7F6D8B6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B8540DA-88CD-4531-87CB-443F5FA33D1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13AEF38-C703-42F2-BA7F-D0D52462372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21A5C9C-1E97-45B2-9A5F-FA8717E1E78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DCFFBF-59E8-4085-864C-1B2E91DFAA1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9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CA12D6-6106-4351-BA87-F25D7ED019A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PlaceHolder 3"/>
          <p:cNvSpPr>
            <a:spLocks noGrp="1"/>
          </p:cNvSpPr>
          <p:nvPr>
            <p:ph type="sldNum" idx="1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06135B-0BC7-472F-A422-EBC80050E1F1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PlaceHolder 3"/>
          <p:cNvSpPr>
            <a:spLocks noGrp="1"/>
          </p:cNvSpPr>
          <p:nvPr>
            <p:ph type="sldNum" idx="1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3C4356-5D1C-452B-AC9E-D4F205876DA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PlaceHolder 3"/>
          <p:cNvSpPr>
            <a:spLocks noGrp="1"/>
          </p:cNvSpPr>
          <p:nvPr>
            <p:ph type="sldNum" idx="1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2557DF2-00D2-4195-B5DD-F0579016A0B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PlaceHolder 3"/>
          <p:cNvSpPr>
            <a:spLocks noGrp="1"/>
          </p:cNvSpPr>
          <p:nvPr>
            <p:ph type="sldNum" idx="1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508AD48-C363-4F38-B954-2BCB5D4FE93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4" name="PlaceHolder 3"/>
          <p:cNvSpPr>
            <a:spLocks noGrp="1"/>
          </p:cNvSpPr>
          <p:nvPr>
            <p:ph type="sldNum" idx="1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9C3B3A-ECB5-463C-BB65-C23FED365E7E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PlaceHolder 3"/>
          <p:cNvSpPr>
            <a:spLocks noGrp="1"/>
          </p:cNvSpPr>
          <p:nvPr>
            <p:ph type="sldNum" idx="1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ADD304-C78D-4E4E-888B-5E93556106D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PlaceHolder 3"/>
          <p:cNvSpPr>
            <a:spLocks noGrp="1"/>
          </p:cNvSpPr>
          <p:nvPr>
            <p:ph type="sldNum" idx="1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BC87AC-A869-4792-A2F7-45000BDF1AA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8086685-BE89-4A86-BF84-D4A5B73550A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532D3C1-8DBB-491E-BDDF-AFCB860EB07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3B296D-8E07-4CF2-93E1-60269E5639E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36C9263-FF8A-4AB3-8E55-98D97A47299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B57208C-70FB-4FA1-B1E8-2357A71A204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CE5566F-F42B-4CEF-96CC-CB7277245D7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C902714-FCC4-4FDC-B774-C47E0CC6CDB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4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2C6DDE7-2E67-4E26-BF82-E2E936A5B8F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7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A258475-5D20-4978-8AF2-24EFB8E4658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0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ED3302-9111-4D76-B35E-E1BF0968BDFF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hyperlink" Target="https://www.hyundaimotorgroup.com/en/tv/initium-hydrogen-fuel-cell-electric-vehicle-concept-main-film-hyundai" TargetMode="External"/><Relationship Id="rId2" Type="http://schemas.openxmlformats.org/officeDocument/2006/relationships/hyperlink" Target="https://www.hyundaimotorgroup.com/en/tv/initium-hydrogen-fuel-cell-electric-vehicle-concept-main-film-hyundai" TargetMode="External"/><Relationship Id="rId3" Type="http://schemas.openxmlformats.org/officeDocument/2006/relationships/hyperlink" Target="https://www.hyundaimotorgroup.com/en/tv/initium-hydrogen-fuel-cell-electric-vehicle-concept-main-film-hyundai" TargetMode="External"/><Relationship Id="rId4" Type="http://schemas.openxmlformats.org/officeDocument/2006/relationships/hyperlink" Target="https://www.youtube.com/watch?v=NShIUI02y58" TargetMode="External"/><Relationship Id="rId5" Type="http://schemas.openxmlformats.org/officeDocument/2006/relationships/hyperlink" Target="https://www.youtube.com/watch?v=NShIUI02y58" TargetMode="External"/><Relationship Id="rId6" Type="http://schemas.openxmlformats.org/officeDocument/2006/relationships/hyperlink" Target="https://www.youtube.com/watch?v=NShIUI02y58" TargetMode="External"/><Relationship Id="rId7" Type="http://schemas.openxmlformats.org/officeDocument/2006/relationships/hyperlink" Target="https://www.youtube.com/watch?v=XH9N1SIJ7Dg" TargetMode="External"/><Relationship Id="rId8" Type="http://schemas.openxmlformats.org/officeDocument/2006/relationships/hyperlink" Target="https://www.youtube.com/watch?v=XH9N1SIJ7Dg" TargetMode="External"/><Relationship Id="rId9" Type="http://schemas.openxmlformats.org/officeDocument/2006/relationships/hyperlink" Target="https://www.youtube.com/watch?v=XH9N1SIJ7Dg" TargetMode="External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9" name="Shape 0"/>
          <p:cNvSpPr/>
          <p:nvPr/>
        </p:nvSpPr>
        <p:spPr>
          <a:xfrm>
            <a:off x="0" y="0"/>
            <a:ext cx="6491880" cy="6857640"/>
          </a:xfrm>
          <a:prstGeom prst="rect">
            <a:avLst/>
          </a:prstGeom>
          <a:solidFill>
            <a:srgbClr val="07131d">
              <a:alpha val="92000"/>
            </a:srgbClr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Shape 1"/>
          <p:cNvSpPr/>
          <p:nvPr/>
        </p:nvSpPr>
        <p:spPr>
          <a:xfrm>
            <a:off x="640080" y="594360"/>
            <a:ext cx="3382920" cy="292320"/>
          </a:xfrm>
          <a:prstGeom prst="roundRect">
            <a:avLst>
              <a:gd name="adj" fmla="val 18750"/>
            </a:avLst>
          </a:prstGeom>
          <a:solidFill>
            <a:srgbClr val="19d3e6">
              <a:alpha val="16000"/>
            </a:srgbClr>
          </a:solidFill>
          <a:ln w="10160">
            <a:solidFill>
              <a:srgbClr val="19d3e6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Text 2"/>
          <p:cNvSpPr/>
          <p:nvPr/>
        </p:nvSpPr>
        <p:spPr>
          <a:xfrm>
            <a:off x="713160" y="663120"/>
            <a:ext cx="323676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INDUSTRIAL WORKSHOP · 26 SEPTEMBER 2026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Text 3"/>
          <p:cNvSpPr/>
          <p:nvPr/>
        </p:nvSpPr>
        <p:spPr>
          <a:xfrm>
            <a:off x="640080" y="1325880"/>
            <a:ext cx="5851800" cy="187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Automotive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Futuristic Technology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4"/>
          <p:cNvSpPr/>
          <p:nvPr/>
        </p:nvSpPr>
        <p:spPr>
          <a:xfrm>
            <a:off x="658440" y="3456360"/>
            <a:ext cx="48459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600" strike="noStrike" u="none">
                <a:solidFill>
                  <a:srgbClr val="c6d9e2"/>
                </a:solidFill>
                <a:effectLst/>
                <a:uFillTx/>
                <a:latin typeface="Aptos"/>
                <a:ea typeface="Aptos"/>
              </a:rPr>
              <a:t>Electrification, connectivity and autonomy reshaping the vehicle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5"/>
          <p:cNvSpPr/>
          <p:nvPr/>
        </p:nvSpPr>
        <p:spPr>
          <a:xfrm>
            <a:off x="658440" y="5212080"/>
            <a:ext cx="12798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pc="150" strike="noStrike" u="none">
                <a:solidFill>
                  <a:srgbClr val="b7f34a"/>
                </a:solidFill>
                <a:effectLst/>
                <a:uFillTx/>
                <a:latin typeface="Aptos Display"/>
                <a:ea typeface="Aptos Display"/>
              </a:rPr>
              <a:t>DAY 2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6"/>
          <p:cNvSpPr/>
          <p:nvPr/>
        </p:nvSpPr>
        <p:spPr>
          <a:xfrm>
            <a:off x="658440" y="5650920"/>
            <a:ext cx="5394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Session 1  8:45–10:45   •   Session 2  11:30–1:30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DAY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Schedule at a Glance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5"/>
          <p:cNvSpPr/>
          <p:nvPr/>
        </p:nvSpPr>
        <p:spPr>
          <a:xfrm>
            <a:off x="594360" y="1673280"/>
            <a:ext cx="959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8:45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6"/>
          <p:cNvSpPr/>
          <p:nvPr/>
        </p:nvSpPr>
        <p:spPr>
          <a:xfrm>
            <a:off x="1527120" y="1764720"/>
            <a:ext cx="639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10:45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7"/>
          <p:cNvSpPr/>
          <p:nvPr/>
        </p:nvSpPr>
        <p:spPr>
          <a:xfrm>
            <a:off x="594360" y="2194560"/>
            <a:ext cx="2423160" cy="360"/>
          </a:xfrm>
          <a:prstGeom prst="line">
            <a:avLst/>
          </a:prstGeom>
          <a:ln w="50800">
            <a:solidFill>
              <a:srgbClr val="19d3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8"/>
          <p:cNvSpPr/>
          <p:nvPr/>
        </p:nvSpPr>
        <p:spPr>
          <a:xfrm>
            <a:off x="594360" y="2487240"/>
            <a:ext cx="594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01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9"/>
          <p:cNvSpPr/>
          <p:nvPr/>
        </p:nvSpPr>
        <p:spPr>
          <a:xfrm>
            <a:off x="594360" y="306324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Electrification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0"/>
          <p:cNvSpPr/>
          <p:nvPr/>
        </p:nvSpPr>
        <p:spPr>
          <a:xfrm>
            <a:off x="594360" y="3749040"/>
            <a:ext cx="2422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Powertrains, batteries &amp; charging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1"/>
          <p:cNvSpPr/>
          <p:nvPr/>
        </p:nvSpPr>
        <p:spPr>
          <a:xfrm>
            <a:off x="3447360" y="1673280"/>
            <a:ext cx="959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10:46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12"/>
          <p:cNvSpPr/>
          <p:nvPr/>
        </p:nvSpPr>
        <p:spPr>
          <a:xfrm>
            <a:off x="4380120" y="1764720"/>
            <a:ext cx="639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11:30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13"/>
          <p:cNvSpPr/>
          <p:nvPr/>
        </p:nvSpPr>
        <p:spPr>
          <a:xfrm>
            <a:off x="3447000" y="2194560"/>
            <a:ext cx="2423160" cy="360"/>
          </a:xfrm>
          <a:prstGeom prst="line">
            <a:avLst/>
          </a:prstGeom>
          <a:ln w="50800">
            <a:solidFill>
              <a:srgbClr val="ffb8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4"/>
          <p:cNvSpPr/>
          <p:nvPr/>
        </p:nvSpPr>
        <p:spPr>
          <a:xfrm>
            <a:off x="3447360" y="2487240"/>
            <a:ext cx="594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b84d"/>
                </a:solidFill>
                <a:effectLst/>
                <a:uFillTx/>
                <a:latin typeface="Aptos"/>
              </a:rPr>
              <a:t>—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5"/>
          <p:cNvSpPr/>
          <p:nvPr/>
        </p:nvSpPr>
        <p:spPr>
          <a:xfrm>
            <a:off x="3447360" y="306324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Tea Break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6"/>
          <p:cNvSpPr/>
          <p:nvPr/>
        </p:nvSpPr>
        <p:spPr>
          <a:xfrm>
            <a:off x="3447360" y="3749040"/>
            <a:ext cx="2422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Networking with industry experts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7"/>
          <p:cNvSpPr/>
          <p:nvPr/>
        </p:nvSpPr>
        <p:spPr>
          <a:xfrm>
            <a:off x="6300360" y="1673280"/>
            <a:ext cx="959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11:30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8"/>
          <p:cNvSpPr/>
          <p:nvPr/>
        </p:nvSpPr>
        <p:spPr>
          <a:xfrm>
            <a:off x="7232760" y="1764720"/>
            <a:ext cx="639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1:30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19"/>
          <p:cNvSpPr/>
          <p:nvPr/>
        </p:nvSpPr>
        <p:spPr>
          <a:xfrm>
            <a:off x="6300000" y="2194560"/>
            <a:ext cx="2423160" cy="360"/>
          </a:xfrm>
          <a:prstGeom prst="line">
            <a:avLst/>
          </a:prstGeom>
          <a:ln w="50800">
            <a:solidFill>
              <a:srgbClr val="b7f3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0"/>
          <p:cNvSpPr/>
          <p:nvPr/>
        </p:nvSpPr>
        <p:spPr>
          <a:xfrm>
            <a:off x="6300360" y="2487240"/>
            <a:ext cx="594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02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1"/>
          <p:cNvSpPr/>
          <p:nvPr/>
        </p:nvSpPr>
        <p:spPr>
          <a:xfrm>
            <a:off x="6300360" y="306324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Connected &amp; Autonomous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2"/>
          <p:cNvSpPr/>
          <p:nvPr/>
        </p:nvSpPr>
        <p:spPr>
          <a:xfrm>
            <a:off x="6300360" y="3749040"/>
            <a:ext cx="2422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Sensors, V2X, software and safety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23"/>
          <p:cNvSpPr/>
          <p:nvPr/>
        </p:nvSpPr>
        <p:spPr>
          <a:xfrm>
            <a:off x="9153000" y="1673280"/>
            <a:ext cx="959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1:30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4"/>
          <p:cNvSpPr/>
          <p:nvPr/>
        </p:nvSpPr>
        <p:spPr>
          <a:xfrm>
            <a:off x="10085760" y="1764720"/>
            <a:ext cx="639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onwards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Shape 25"/>
          <p:cNvSpPr/>
          <p:nvPr/>
        </p:nvSpPr>
        <p:spPr>
          <a:xfrm>
            <a:off x="9153000" y="2194560"/>
            <a:ext cx="2423160" cy="360"/>
          </a:xfrm>
          <a:prstGeom prst="line">
            <a:avLst/>
          </a:prstGeom>
          <a:ln w="50800">
            <a:solidFill>
              <a:srgbClr val="ff5a6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26"/>
          <p:cNvSpPr/>
          <p:nvPr/>
        </p:nvSpPr>
        <p:spPr>
          <a:xfrm>
            <a:off x="9153000" y="2487240"/>
            <a:ext cx="5940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5a67"/>
                </a:solidFill>
                <a:effectLst/>
                <a:uFillTx/>
                <a:latin typeface="Aptos"/>
              </a:rPr>
              <a:t>—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27"/>
          <p:cNvSpPr/>
          <p:nvPr/>
        </p:nvSpPr>
        <p:spPr>
          <a:xfrm>
            <a:off x="9153000" y="3063240"/>
            <a:ext cx="24685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Lunch &amp; Felicitation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Text 28"/>
          <p:cNvSpPr/>
          <p:nvPr/>
        </p:nvSpPr>
        <p:spPr>
          <a:xfrm>
            <a:off x="9153000" y="3749040"/>
            <a:ext cx="242280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Close of Day 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"/>
          <p:cNvSpPr/>
          <p:nvPr/>
        </p:nvSpPr>
        <p:spPr>
          <a:xfrm>
            <a:off x="594360" y="594360"/>
            <a:ext cx="10969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0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01</a:t>
            </a:r>
            <a:endParaRPr b="0" lang="en-US" sz="5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"/>
          <p:cNvSpPr/>
          <p:nvPr/>
        </p:nvSpPr>
        <p:spPr>
          <a:xfrm>
            <a:off x="621720" y="1572840"/>
            <a:ext cx="28342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19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SESSION 1  •  8:45–10:45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3"/>
          <p:cNvSpPr/>
          <p:nvPr/>
        </p:nvSpPr>
        <p:spPr>
          <a:xfrm>
            <a:off x="621720" y="2011680"/>
            <a:ext cx="6766200" cy="685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9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Electrification</a:t>
            </a:r>
            <a:endParaRPr b="0" lang="en-US" sz="3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4"/>
          <p:cNvSpPr/>
          <p:nvPr/>
        </p:nvSpPr>
        <p:spPr>
          <a:xfrm>
            <a:off x="640080" y="2788920"/>
            <a:ext cx="676620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2200" strike="noStrike" u="none">
                <a:solidFill>
                  <a:srgbClr val="c8d9e0"/>
                </a:solidFill>
                <a:effectLst/>
                <a:uFillTx/>
                <a:latin typeface="Aptos"/>
              </a:rPr>
              <a:t>Powertrains, Batteries &amp; Charging</a:t>
            </a:r>
            <a:endParaRPr b="0" lang="en-US" sz="2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5"/>
          <p:cNvSpPr/>
          <p:nvPr/>
        </p:nvSpPr>
        <p:spPr>
          <a:xfrm>
            <a:off x="640080" y="3822120"/>
            <a:ext cx="57603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500" strike="noStrike" u="none">
                <a:solidFill>
                  <a:srgbClr val="8ea6b2"/>
                </a:solidFill>
                <a:effectLst/>
                <a:uFillTx/>
                <a:latin typeface="Aptos"/>
              </a:rPr>
              <a:t>Why powertrain choice is now a business decision — not only an engineering one.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1" name="Image 0" descr="preencoded.png"/>
          <p:cNvPicPr/>
          <p:nvPr/>
        </p:nvPicPr>
        <p:blipFill>
          <a:blip r:embed="rId1"/>
          <a:stretch/>
        </p:blipFill>
        <p:spPr>
          <a:xfrm>
            <a:off x="7498080" y="1051560"/>
            <a:ext cx="4160160" cy="4388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Text 6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7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ELECTRIFICATION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Learning Objectives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5"/>
          <p:cNvSpPr/>
          <p:nvPr/>
        </p:nvSpPr>
        <p:spPr>
          <a:xfrm>
            <a:off x="658440" y="157284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6"/>
          <p:cNvSpPr/>
          <p:nvPr/>
        </p:nvSpPr>
        <p:spPr>
          <a:xfrm>
            <a:off x="658440" y="16779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Text 7"/>
          <p:cNvSpPr/>
          <p:nvPr/>
        </p:nvSpPr>
        <p:spPr>
          <a:xfrm>
            <a:off x="1298520" y="161856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Differentiate ICE, hybrid, BEV and FCEV powertrains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8"/>
          <p:cNvSpPr/>
          <p:nvPr/>
        </p:nvSpPr>
        <p:spPr>
          <a:xfrm>
            <a:off x="658440" y="241416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9"/>
          <p:cNvSpPr/>
          <p:nvPr/>
        </p:nvSpPr>
        <p:spPr>
          <a:xfrm>
            <a:off x="658440" y="25192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10"/>
          <p:cNvSpPr/>
          <p:nvPr/>
        </p:nvSpPr>
        <p:spPr>
          <a:xfrm>
            <a:off x="1298520" y="245988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Identify the core EV powertrain components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11"/>
          <p:cNvSpPr/>
          <p:nvPr/>
        </p:nvSpPr>
        <p:spPr>
          <a:xfrm>
            <a:off x="658440" y="325512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Text 12"/>
          <p:cNvSpPr/>
          <p:nvPr/>
        </p:nvSpPr>
        <p:spPr>
          <a:xfrm>
            <a:off x="658440" y="336060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13"/>
          <p:cNvSpPr/>
          <p:nvPr/>
        </p:nvSpPr>
        <p:spPr>
          <a:xfrm>
            <a:off x="1298520" y="330084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Compare AC, DC, swapping and bidirectional charging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4"/>
          <p:cNvSpPr/>
          <p:nvPr/>
        </p:nvSpPr>
        <p:spPr>
          <a:xfrm>
            <a:off x="658440" y="409644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5"/>
          <p:cNvSpPr/>
          <p:nvPr/>
        </p:nvSpPr>
        <p:spPr>
          <a:xfrm>
            <a:off x="658440" y="4201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6"/>
          <p:cNvSpPr/>
          <p:nvPr/>
        </p:nvSpPr>
        <p:spPr>
          <a:xfrm>
            <a:off x="1298520" y="414216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Explain regenerative braking and range impact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17"/>
          <p:cNvSpPr/>
          <p:nvPr/>
        </p:nvSpPr>
        <p:spPr>
          <a:xfrm>
            <a:off x="658440" y="493776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18"/>
          <p:cNvSpPr/>
          <p:nvPr/>
        </p:nvSpPr>
        <p:spPr>
          <a:xfrm>
            <a:off x="658440" y="5042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19"/>
          <p:cNvSpPr/>
          <p:nvPr/>
        </p:nvSpPr>
        <p:spPr>
          <a:xfrm>
            <a:off x="1298520" y="498348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Outline India’s key EV policy instruments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20"/>
          <p:cNvSpPr/>
          <p:nvPr/>
        </p:nvSpPr>
        <p:spPr>
          <a:xfrm>
            <a:off x="8915400" y="5870520"/>
            <a:ext cx="2651400" cy="292320"/>
          </a:xfrm>
          <a:prstGeom prst="roundRect">
            <a:avLst>
              <a:gd name="adj" fmla="val 18750"/>
            </a:avLst>
          </a:prstGeom>
          <a:solidFill>
            <a:srgbClr val="b7f34a">
              <a:alpha val="18000"/>
            </a:srgbClr>
          </a:solidFill>
          <a:ln w="10160">
            <a:solidFill>
              <a:srgbClr val="b7f34a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21"/>
          <p:cNvSpPr/>
          <p:nvPr/>
        </p:nvSpPr>
        <p:spPr>
          <a:xfrm>
            <a:off x="8988480" y="5938920"/>
            <a:ext cx="250524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10212c"/>
                </a:solidFill>
                <a:effectLst/>
                <a:uFillTx/>
                <a:latin typeface="Aptos"/>
                <a:ea typeface="Aptos"/>
              </a:rPr>
              <a:t>120 MIN · INCLUDES TUTORIAL + QUIZ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FOUNDATION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Powertrain Options Compared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Shape 5"/>
          <p:cNvSpPr/>
          <p:nvPr/>
        </p:nvSpPr>
        <p:spPr>
          <a:xfrm>
            <a:off x="576000" y="1572840"/>
            <a:ext cx="2038680" cy="4251600"/>
          </a:xfrm>
          <a:prstGeom prst="roundRect">
            <a:avLst>
              <a:gd name="adj" fmla="val 2691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6"/>
          <p:cNvSpPr/>
          <p:nvPr/>
        </p:nvSpPr>
        <p:spPr>
          <a:xfrm>
            <a:off x="576000" y="1572840"/>
            <a:ext cx="63720" cy="425160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7"/>
          <p:cNvSpPr/>
          <p:nvPr/>
        </p:nvSpPr>
        <p:spPr>
          <a:xfrm>
            <a:off x="804600" y="1755720"/>
            <a:ext cx="15998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ICE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Text 8"/>
          <p:cNvSpPr/>
          <p:nvPr/>
        </p:nvSpPr>
        <p:spPr>
          <a:xfrm>
            <a:off x="804600" y="2194560"/>
            <a:ext cx="158148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Mature infrastructure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Fast refuelling · tailpipe emissions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9"/>
          <p:cNvSpPr/>
          <p:nvPr/>
        </p:nvSpPr>
        <p:spPr>
          <a:xfrm>
            <a:off x="1947600" y="5139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5a67"/>
                </a:solidFill>
                <a:effectLst/>
                <a:uFillTx/>
                <a:latin typeface="Aptos"/>
              </a:rPr>
              <a:t>01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10"/>
          <p:cNvSpPr/>
          <p:nvPr/>
        </p:nvSpPr>
        <p:spPr>
          <a:xfrm>
            <a:off x="2871360" y="1572840"/>
            <a:ext cx="2038680" cy="4251600"/>
          </a:xfrm>
          <a:prstGeom prst="roundRect">
            <a:avLst>
              <a:gd name="adj" fmla="val 2691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11"/>
          <p:cNvSpPr/>
          <p:nvPr/>
        </p:nvSpPr>
        <p:spPr>
          <a:xfrm>
            <a:off x="2871360" y="1572840"/>
            <a:ext cx="63720" cy="425160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12"/>
          <p:cNvSpPr/>
          <p:nvPr/>
        </p:nvSpPr>
        <p:spPr>
          <a:xfrm>
            <a:off x="3099960" y="1755720"/>
            <a:ext cx="15998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HEV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13"/>
          <p:cNvSpPr/>
          <p:nvPr/>
        </p:nvSpPr>
        <p:spPr>
          <a:xfrm>
            <a:off x="3099960" y="2194560"/>
            <a:ext cx="158148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Engine + small battery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Regeneration · no plug required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14"/>
          <p:cNvSpPr/>
          <p:nvPr/>
        </p:nvSpPr>
        <p:spPr>
          <a:xfrm>
            <a:off x="4242960" y="5139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b84d"/>
                </a:solidFill>
                <a:effectLst/>
                <a:uFillTx/>
                <a:latin typeface="Aptos"/>
              </a:rPr>
              <a:t>02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15"/>
          <p:cNvSpPr/>
          <p:nvPr/>
        </p:nvSpPr>
        <p:spPr>
          <a:xfrm>
            <a:off x="5166360" y="1572840"/>
            <a:ext cx="2038680" cy="4251600"/>
          </a:xfrm>
          <a:prstGeom prst="roundRect">
            <a:avLst>
              <a:gd name="adj" fmla="val 2691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6"/>
          <p:cNvSpPr/>
          <p:nvPr/>
        </p:nvSpPr>
        <p:spPr>
          <a:xfrm>
            <a:off x="5166360" y="1572840"/>
            <a:ext cx="63720" cy="425160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7"/>
          <p:cNvSpPr/>
          <p:nvPr/>
        </p:nvSpPr>
        <p:spPr>
          <a:xfrm>
            <a:off x="5394960" y="1755720"/>
            <a:ext cx="15998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PHEV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8"/>
          <p:cNvSpPr/>
          <p:nvPr/>
        </p:nvSpPr>
        <p:spPr>
          <a:xfrm>
            <a:off x="5394960" y="2194560"/>
            <a:ext cx="158148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Engine + larger battery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Plug-in electric range + fuel backup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19"/>
          <p:cNvSpPr/>
          <p:nvPr/>
        </p:nvSpPr>
        <p:spPr>
          <a:xfrm>
            <a:off x="6537960" y="5139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03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20"/>
          <p:cNvSpPr/>
          <p:nvPr/>
        </p:nvSpPr>
        <p:spPr>
          <a:xfrm>
            <a:off x="7461360" y="1572840"/>
            <a:ext cx="2038680" cy="4251600"/>
          </a:xfrm>
          <a:prstGeom prst="roundRect">
            <a:avLst>
              <a:gd name="adj" fmla="val 2691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21"/>
          <p:cNvSpPr/>
          <p:nvPr/>
        </p:nvSpPr>
        <p:spPr>
          <a:xfrm>
            <a:off x="7461360" y="1572840"/>
            <a:ext cx="63720" cy="425160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22"/>
          <p:cNvSpPr/>
          <p:nvPr/>
        </p:nvSpPr>
        <p:spPr>
          <a:xfrm>
            <a:off x="7689960" y="1755720"/>
            <a:ext cx="15998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BEV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23"/>
          <p:cNvSpPr/>
          <p:nvPr/>
        </p:nvSpPr>
        <p:spPr>
          <a:xfrm>
            <a:off x="7689960" y="2194560"/>
            <a:ext cx="158148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Battery + motor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Zero tailpipe emissions · low running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24"/>
          <p:cNvSpPr/>
          <p:nvPr/>
        </p:nvSpPr>
        <p:spPr>
          <a:xfrm>
            <a:off x="8832960" y="5139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04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Shape 25"/>
          <p:cNvSpPr/>
          <p:nvPr/>
        </p:nvSpPr>
        <p:spPr>
          <a:xfrm>
            <a:off x="9756720" y="1572840"/>
            <a:ext cx="2038680" cy="4251600"/>
          </a:xfrm>
          <a:prstGeom prst="roundRect">
            <a:avLst>
              <a:gd name="adj" fmla="val 2691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Shape 26"/>
          <p:cNvSpPr/>
          <p:nvPr/>
        </p:nvSpPr>
        <p:spPr>
          <a:xfrm>
            <a:off x="9756720" y="1572840"/>
            <a:ext cx="63720" cy="4251600"/>
          </a:xfrm>
          <a:prstGeom prst="rect">
            <a:avLst/>
          </a:prstGeom>
          <a:solidFill>
            <a:srgbClr val="68e8c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7"/>
          <p:cNvSpPr/>
          <p:nvPr/>
        </p:nvSpPr>
        <p:spPr>
          <a:xfrm>
            <a:off x="9985320" y="1755720"/>
            <a:ext cx="15998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FCEV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28"/>
          <p:cNvSpPr/>
          <p:nvPr/>
        </p:nvSpPr>
        <p:spPr>
          <a:xfrm>
            <a:off x="9985320" y="2194560"/>
            <a:ext cx="1581480" cy="3465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Hydrogen fuel cell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Fast refuelling · nascent infrastructure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9"/>
          <p:cNvSpPr/>
          <p:nvPr/>
        </p:nvSpPr>
        <p:spPr>
          <a:xfrm>
            <a:off x="11128320" y="5139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e8c6"/>
                </a:solidFill>
                <a:effectLst/>
                <a:uFillTx/>
                <a:latin typeface="Aptos"/>
              </a:rPr>
              <a:t>05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1 · ARCHITECTURE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Core EV Powertrain Components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12" name="Image 0" descr="preencoded.png"/>
          <p:cNvPicPr/>
          <p:nvPr/>
        </p:nvPicPr>
        <p:blipFill>
          <a:blip r:embed="rId1"/>
          <a:stretch/>
        </p:blipFill>
        <p:spPr>
          <a:xfrm>
            <a:off x="567000" y="1508760"/>
            <a:ext cx="6446160" cy="443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3" name="Shape 6"/>
          <p:cNvSpPr/>
          <p:nvPr/>
        </p:nvSpPr>
        <p:spPr>
          <a:xfrm>
            <a:off x="7406640" y="144468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7"/>
          <p:cNvSpPr/>
          <p:nvPr/>
        </p:nvSpPr>
        <p:spPr>
          <a:xfrm>
            <a:off x="7406640" y="154980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8"/>
          <p:cNvSpPr/>
          <p:nvPr/>
        </p:nvSpPr>
        <p:spPr>
          <a:xfrm>
            <a:off x="8028360" y="145404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BATTERY PACK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9"/>
          <p:cNvSpPr/>
          <p:nvPr/>
        </p:nvSpPr>
        <p:spPr>
          <a:xfrm>
            <a:off x="8028360" y="1737360"/>
            <a:ext cx="33098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afc3cd"/>
                </a:solidFill>
                <a:effectLst/>
                <a:uFillTx/>
                <a:latin typeface="Aptos"/>
              </a:rPr>
              <a:t>Stores propulsion energy; common chemistries include LFP and NMC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7" name="Shape 10"/>
          <p:cNvSpPr/>
          <p:nvPr/>
        </p:nvSpPr>
        <p:spPr>
          <a:xfrm>
            <a:off x="7406640" y="234072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11"/>
          <p:cNvSpPr/>
          <p:nvPr/>
        </p:nvSpPr>
        <p:spPr>
          <a:xfrm>
            <a:off x="7406640" y="244620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2"/>
          <p:cNvSpPr/>
          <p:nvPr/>
        </p:nvSpPr>
        <p:spPr>
          <a:xfrm>
            <a:off x="8028360" y="235008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ELECTRIC MOTOR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3"/>
          <p:cNvSpPr/>
          <p:nvPr/>
        </p:nvSpPr>
        <p:spPr>
          <a:xfrm>
            <a:off x="8028360" y="2633400"/>
            <a:ext cx="33098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afc3cd"/>
                </a:solidFill>
                <a:effectLst/>
                <a:uFillTx/>
                <a:latin typeface="Aptos"/>
              </a:rPr>
              <a:t>Converts electrical energy into wheel torque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1" name="Shape 14"/>
          <p:cNvSpPr/>
          <p:nvPr/>
        </p:nvSpPr>
        <p:spPr>
          <a:xfrm>
            <a:off x="7406640" y="323712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5"/>
          <p:cNvSpPr/>
          <p:nvPr/>
        </p:nvSpPr>
        <p:spPr>
          <a:xfrm>
            <a:off x="7406640" y="334224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3" name="Text 16"/>
          <p:cNvSpPr/>
          <p:nvPr/>
        </p:nvSpPr>
        <p:spPr>
          <a:xfrm>
            <a:off x="8028360" y="324612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INVERTER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7"/>
          <p:cNvSpPr/>
          <p:nvPr/>
        </p:nvSpPr>
        <p:spPr>
          <a:xfrm>
            <a:off x="8028360" y="3529440"/>
            <a:ext cx="33098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afc3cd"/>
                </a:solidFill>
                <a:effectLst/>
                <a:uFillTx/>
                <a:latin typeface="Aptos"/>
              </a:rPr>
              <a:t>Converts DC to AC and controls torque delivery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5" name="Shape 18"/>
          <p:cNvSpPr/>
          <p:nvPr/>
        </p:nvSpPr>
        <p:spPr>
          <a:xfrm>
            <a:off x="7406640" y="413316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9"/>
          <p:cNvSpPr/>
          <p:nvPr/>
        </p:nvSpPr>
        <p:spPr>
          <a:xfrm>
            <a:off x="7406640" y="42382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20"/>
          <p:cNvSpPr/>
          <p:nvPr/>
        </p:nvSpPr>
        <p:spPr>
          <a:xfrm>
            <a:off x="8028360" y="414216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BMS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21"/>
          <p:cNvSpPr/>
          <p:nvPr/>
        </p:nvSpPr>
        <p:spPr>
          <a:xfrm>
            <a:off x="8028360" y="4425840"/>
            <a:ext cx="33098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afc3cd"/>
                </a:solidFill>
                <a:effectLst/>
                <a:uFillTx/>
                <a:latin typeface="Aptos"/>
              </a:rPr>
              <a:t>Monitors cells, temperature, safety and balancing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22"/>
          <p:cNvSpPr/>
          <p:nvPr/>
        </p:nvSpPr>
        <p:spPr>
          <a:xfrm>
            <a:off x="7406640" y="502920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3"/>
          <p:cNvSpPr/>
          <p:nvPr/>
        </p:nvSpPr>
        <p:spPr>
          <a:xfrm>
            <a:off x="7406640" y="5134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24"/>
          <p:cNvSpPr/>
          <p:nvPr/>
        </p:nvSpPr>
        <p:spPr>
          <a:xfrm>
            <a:off x="8028360" y="5038200"/>
            <a:ext cx="338292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6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ON-BOARD CHARGER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5"/>
          <p:cNvSpPr/>
          <p:nvPr/>
        </p:nvSpPr>
        <p:spPr>
          <a:xfrm>
            <a:off x="8028360" y="5321880"/>
            <a:ext cx="3309840" cy="392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afc3cd"/>
                </a:solidFill>
                <a:effectLst/>
                <a:uFillTx/>
                <a:latin typeface="Aptos"/>
              </a:rPr>
              <a:t>Converts grid AC into DC for the battery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6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7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ENERGY INTERFACE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The Charging Ecosystem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07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5"/>
          <p:cNvSpPr/>
          <p:nvPr/>
        </p:nvSpPr>
        <p:spPr>
          <a:xfrm>
            <a:off x="612720" y="1618560"/>
            <a:ext cx="2514240" cy="416016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6"/>
          <p:cNvSpPr/>
          <p:nvPr/>
        </p:nvSpPr>
        <p:spPr>
          <a:xfrm>
            <a:off x="612720" y="1618560"/>
            <a:ext cx="63720" cy="416016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7"/>
          <p:cNvSpPr/>
          <p:nvPr/>
        </p:nvSpPr>
        <p:spPr>
          <a:xfrm>
            <a:off x="841320" y="1801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AC / HOME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8"/>
          <p:cNvSpPr/>
          <p:nvPr/>
        </p:nvSpPr>
        <p:spPr>
          <a:xfrm>
            <a:off x="841320" y="2240280"/>
            <a:ext cx="2057040" cy="337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3–22 kW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Type 2 · typically overnight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9"/>
          <p:cNvSpPr/>
          <p:nvPr/>
        </p:nvSpPr>
        <p:spPr>
          <a:xfrm>
            <a:off x="1271160" y="3886200"/>
            <a:ext cx="1188360" cy="1188360"/>
          </a:xfrm>
          <a:prstGeom prst="arc">
            <a:avLst>
              <a:gd name="adj1" fmla="val 16200000"/>
              <a:gd name="adj2" fmla="val 0"/>
            </a:avLst>
          </a:prstGeom>
          <a:noFill/>
          <a:ln w="88900">
            <a:solidFill>
              <a:srgbClr val="19d3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Shape 10"/>
          <p:cNvSpPr/>
          <p:nvPr/>
        </p:nvSpPr>
        <p:spPr>
          <a:xfrm>
            <a:off x="3429000" y="1618560"/>
            <a:ext cx="2514240" cy="416016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Shape 11"/>
          <p:cNvSpPr/>
          <p:nvPr/>
        </p:nvSpPr>
        <p:spPr>
          <a:xfrm>
            <a:off x="3429000" y="1618560"/>
            <a:ext cx="63720" cy="416016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2"/>
          <p:cNvSpPr/>
          <p:nvPr/>
        </p:nvSpPr>
        <p:spPr>
          <a:xfrm>
            <a:off x="3657600" y="1801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DC FAST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13"/>
          <p:cNvSpPr/>
          <p:nvPr/>
        </p:nvSpPr>
        <p:spPr>
          <a:xfrm>
            <a:off x="3657600" y="2240280"/>
            <a:ext cx="2057040" cy="337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50–350 kW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CCS2 / GB-T · highway corridors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14"/>
          <p:cNvSpPr/>
          <p:nvPr/>
        </p:nvSpPr>
        <p:spPr>
          <a:xfrm rot="1800000">
            <a:off x="4087080" y="3886200"/>
            <a:ext cx="1188360" cy="1188360"/>
          </a:xfrm>
          <a:prstGeom prst="arc">
            <a:avLst>
              <a:gd name="adj1" fmla="val 16200000"/>
              <a:gd name="adj2" fmla="val 0"/>
            </a:avLst>
          </a:prstGeom>
          <a:noFill/>
          <a:ln w="88900">
            <a:solidFill>
              <a:srgbClr val="b7f3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15"/>
          <p:cNvSpPr/>
          <p:nvPr/>
        </p:nvSpPr>
        <p:spPr>
          <a:xfrm>
            <a:off x="6245280" y="1618560"/>
            <a:ext cx="2514240" cy="416016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16"/>
          <p:cNvSpPr/>
          <p:nvPr/>
        </p:nvSpPr>
        <p:spPr>
          <a:xfrm>
            <a:off x="6245280" y="1618560"/>
            <a:ext cx="63720" cy="416016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17"/>
          <p:cNvSpPr/>
          <p:nvPr/>
        </p:nvSpPr>
        <p:spPr>
          <a:xfrm>
            <a:off x="6473880" y="1801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BATTERY SWAP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18"/>
          <p:cNvSpPr/>
          <p:nvPr/>
        </p:nvSpPr>
        <p:spPr>
          <a:xfrm>
            <a:off x="6473880" y="2240280"/>
            <a:ext cx="2057040" cy="337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Minutes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2W / 3W fleet operations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19"/>
          <p:cNvSpPr/>
          <p:nvPr/>
        </p:nvSpPr>
        <p:spPr>
          <a:xfrm rot="3600000">
            <a:off x="6903720" y="3886200"/>
            <a:ext cx="1188360" cy="1188360"/>
          </a:xfrm>
          <a:prstGeom prst="arc">
            <a:avLst>
              <a:gd name="adj1" fmla="val 16200000"/>
              <a:gd name="adj2" fmla="val 0"/>
            </a:avLst>
          </a:prstGeom>
          <a:noFill/>
          <a:ln w="88900">
            <a:solidFill>
              <a:srgbClr val="ffb84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20"/>
          <p:cNvSpPr/>
          <p:nvPr/>
        </p:nvSpPr>
        <p:spPr>
          <a:xfrm>
            <a:off x="9061560" y="1618560"/>
            <a:ext cx="2514240" cy="416016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21"/>
          <p:cNvSpPr/>
          <p:nvPr/>
        </p:nvSpPr>
        <p:spPr>
          <a:xfrm>
            <a:off x="9061560" y="1618560"/>
            <a:ext cx="63720" cy="416016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22"/>
          <p:cNvSpPr/>
          <p:nvPr/>
        </p:nvSpPr>
        <p:spPr>
          <a:xfrm>
            <a:off x="9290160" y="1801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V2G / SMART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23"/>
          <p:cNvSpPr/>
          <p:nvPr/>
        </p:nvSpPr>
        <p:spPr>
          <a:xfrm>
            <a:off x="9290160" y="2240280"/>
            <a:ext cx="2057040" cy="3373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Bidirectional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Vehicle supports home or grid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24"/>
          <p:cNvSpPr/>
          <p:nvPr/>
        </p:nvSpPr>
        <p:spPr>
          <a:xfrm rot="5400000">
            <a:off x="9720360" y="3886200"/>
            <a:ext cx="1188360" cy="1188360"/>
          </a:xfrm>
          <a:prstGeom prst="arc">
            <a:avLst>
              <a:gd name="adj1" fmla="val 16200000"/>
              <a:gd name="adj2" fmla="val 0"/>
            </a:avLst>
          </a:prstGeom>
          <a:noFill/>
          <a:ln w="88900">
            <a:solidFill>
              <a:srgbClr val="ff5a6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1 · ENERGY RECOVERY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Regenerative Braking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08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Shape 6"/>
          <p:cNvSpPr/>
          <p:nvPr/>
        </p:nvSpPr>
        <p:spPr>
          <a:xfrm>
            <a:off x="621720" y="1874520"/>
            <a:ext cx="2422800" cy="1325520"/>
          </a:xfrm>
          <a:prstGeom prst="chevron">
            <a:avLst>
              <a:gd name="adj" fmla="val 50000"/>
            </a:avLst>
          </a:prstGeom>
          <a:solidFill>
            <a:srgbClr val="18303c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7"/>
          <p:cNvSpPr/>
          <p:nvPr/>
        </p:nvSpPr>
        <p:spPr>
          <a:xfrm>
            <a:off x="822960" y="2157840"/>
            <a:ext cx="17827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DECELERATE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8"/>
          <p:cNvSpPr/>
          <p:nvPr/>
        </p:nvSpPr>
        <p:spPr>
          <a:xfrm>
            <a:off x="877680" y="2532960"/>
            <a:ext cx="1663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b5c8d0"/>
                </a:solidFill>
                <a:effectLst/>
                <a:uFillTx/>
                <a:latin typeface="Aptos"/>
              </a:rPr>
              <a:t>Vehicle kinetic energy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Shape 9"/>
          <p:cNvSpPr/>
          <p:nvPr/>
        </p:nvSpPr>
        <p:spPr>
          <a:xfrm>
            <a:off x="3456360" y="1874520"/>
            <a:ext cx="2422800" cy="1325520"/>
          </a:xfrm>
          <a:prstGeom prst="chevron">
            <a:avLst>
              <a:gd name="adj" fmla="val 50000"/>
            </a:avLst>
          </a:prstGeom>
          <a:solidFill>
            <a:srgbClr val="19d3e6">
              <a:alpha val="88000"/>
            </a:srgbClr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0"/>
          <p:cNvSpPr/>
          <p:nvPr/>
        </p:nvSpPr>
        <p:spPr>
          <a:xfrm>
            <a:off x="3657600" y="2157840"/>
            <a:ext cx="17827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MOTOR → GENERATOR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1"/>
          <p:cNvSpPr/>
          <p:nvPr/>
        </p:nvSpPr>
        <p:spPr>
          <a:xfrm>
            <a:off x="3712320" y="2532960"/>
            <a:ext cx="1663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Torque reverses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Shape 12"/>
          <p:cNvSpPr/>
          <p:nvPr/>
        </p:nvSpPr>
        <p:spPr>
          <a:xfrm>
            <a:off x="6291000" y="1874520"/>
            <a:ext cx="2422800" cy="1325520"/>
          </a:xfrm>
          <a:prstGeom prst="chevron">
            <a:avLst>
              <a:gd name="adj" fmla="val 50000"/>
            </a:avLst>
          </a:prstGeom>
          <a:solidFill>
            <a:srgbClr val="b7f34a">
              <a:alpha val="88000"/>
            </a:srgbClr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Text 13"/>
          <p:cNvSpPr/>
          <p:nvPr/>
        </p:nvSpPr>
        <p:spPr>
          <a:xfrm>
            <a:off x="6492240" y="2157840"/>
            <a:ext cx="17827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ELECTRICITY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4"/>
          <p:cNvSpPr/>
          <p:nvPr/>
        </p:nvSpPr>
        <p:spPr>
          <a:xfrm>
            <a:off x="6546960" y="2532960"/>
            <a:ext cx="1663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Energy flows to battery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15"/>
          <p:cNvSpPr/>
          <p:nvPr/>
        </p:nvSpPr>
        <p:spPr>
          <a:xfrm>
            <a:off x="9125640" y="1874520"/>
            <a:ext cx="2422800" cy="1325520"/>
          </a:xfrm>
          <a:prstGeom prst="chevron">
            <a:avLst>
              <a:gd name="adj" fmla="val 50000"/>
            </a:avLst>
          </a:prstGeom>
          <a:solidFill>
            <a:srgbClr val="ffb84d">
              <a:alpha val="88000"/>
            </a:srgbClr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16"/>
          <p:cNvSpPr/>
          <p:nvPr/>
        </p:nvSpPr>
        <p:spPr>
          <a:xfrm>
            <a:off x="9326880" y="2157840"/>
            <a:ext cx="178272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RECHARGE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7"/>
          <p:cNvSpPr/>
          <p:nvPr/>
        </p:nvSpPr>
        <p:spPr>
          <a:xfrm>
            <a:off x="9381600" y="2532960"/>
            <a:ext cx="1663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07131d"/>
                </a:solidFill>
                <a:effectLst/>
                <a:uFillTx/>
                <a:latin typeface="Aptos"/>
              </a:rPr>
              <a:t>Useful range recovered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18"/>
          <p:cNvSpPr/>
          <p:nvPr/>
        </p:nvSpPr>
        <p:spPr>
          <a:xfrm>
            <a:off x="621720" y="3858840"/>
            <a:ext cx="3337200" cy="1371240"/>
          </a:xfrm>
          <a:prstGeom prst="roundRect">
            <a:avLst>
              <a:gd name="adj" fmla="val 4000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9"/>
          <p:cNvSpPr/>
          <p:nvPr/>
        </p:nvSpPr>
        <p:spPr>
          <a:xfrm>
            <a:off x="621720" y="3858840"/>
            <a:ext cx="63720" cy="137124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20"/>
          <p:cNvSpPr/>
          <p:nvPr/>
        </p:nvSpPr>
        <p:spPr>
          <a:xfrm>
            <a:off x="850320" y="4041720"/>
            <a:ext cx="28983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UP TO 20%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21"/>
          <p:cNvSpPr/>
          <p:nvPr/>
        </p:nvSpPr>
        <p:spPr>
          <a:xfrm>
            <a:off x="850320" y="4480560"/>
            <a:ext cx="2880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Approximate city-driving range recovered through regeneration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22"/>
          <p:cNvSpPr/>
          <p:nvPr/>
        </p:nvSpPr>
        <p:spPr>
          <a:xfrm>
            <a:off x="4233600" y="3858840"/>
            <a:ext cx="3337200" cy="1371240"/>
          </a:xfrm>
          <a:prstGeom prst="roundRect">
            <a:avLst>
              <a:gd name="adj" fmla="val 4000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23"/>
          <p:cNvSpPr/>
          <p:nvPr/>
        </p:nvSpPr>
        <p:spPr>
          <a:xfrm>
            <a:off x="4233600" y="3858840"/>
            <a:ext cx="63720" cy="137124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24"/>
          <p:cNvSpPr/>
          <p:nvPr/>
        </p:nvSpPr>
        <p:spPr>
          <a:xfrm>
            <a:off x="4462200" y="4041720"/>
            <a:ext cx="28983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1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4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1-PEDAL</a:t>
            </a:r>
            <a:endParaRPr b="0" lang="en-US" sz="2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25"/>
          <p:cNvSpPr/>
          <p:nvPr/>
        </p:nvSpPr>
        <p:spPr>
          <a:xfrm>
            <a:off x="4462200" y="4480560"/>
            <a:ext cx="2880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Strong regeneration can enable one-pedal driving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6" name="Shape 26"/>
          <p:cNvSpPr/>
          <p:nvPr/>
        </p:nvSpPr>
        <p:spPr>
          <a:xfrm>
            <a:off x="7845480" y="3858840"/>
            <a:ext cx="3337200" cy="1371240"/>
          </a:xfrm>
          <a:prstGeom prst="roundRect">
            <a:avLst>
              <a:gd name="adj" fmla="val 4000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7" name="Shape 27"/>
          <p:cNvSpPr/>
          <p:nvPr/>
        </p:nvSpPr>
        <p:spPr>
          <a:xfrm>
            <a:off x="7845480" y="3858840"/>
            <a:ext cx="63720" cy="137124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8"/>
          <p:cNvSpPr/>
          <p:nvPr/>
        </p:nvSpPr>
        <p:spPr>
          <a:xfrm>
            <a:off x="8074080" y="4041720"/>
            <a:ext cx="28983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LOWER WEAR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9" name="Text 29"/>
          <p:cNvSpPr/>
          <p:nvPr/>
        </p:nvSpPr>
        <p:spPr>
          <a:xfrm>
            <a:off x="8074080" y="4480560"/>
            <a:ext cx="2880000" cy="58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Reduced friction-brake use can lower service demand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30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31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08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POLICY LANDSCAPE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India’s EV Policy Push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09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5"/>
          <p:cNvSpPr/>
          <p:nvPr/>
        </p:nvSpPr>
        <p:spPr>
          <a:xfrm>
            <a:off x="640080" y="1645920"/>
            <a:ext cx="3401280" cy="338292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6"/>
          <p:cNvSpPr/>
          <p:nvPr/>
        </p:nvSpPr>
        <p:spPr>
          <a:xfrm>
            <a:off x="640080" y="1645920"/>
            <a:ext cx="63720" cy="338292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7"/>
          <p:cNvSpPr/>
          <p:nvPr/>
        </p:nvSpPr>
        <p:spPr>
          <a:xfrm>
            <a:off x="868680" y="1828800"/>
            <a:ext cx="2962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FAME-II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8"/>
          <p:cNvSpPr/>
          <p:nvPr/>
        </p:nvSpPr>
        <p:spPr>
          <a:xfrm>
            <a:off x="868680" y="2267640"/>
            <a:ext cx="2944080" cy="25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2019–2024 · concluded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9"/>
          <p:cNvSpPr/>
          <p:nvPr/>
        </p:nvSpPr>
        <p:spPr>
          <a:xfrm>
            <a:off x="896040" y="2834640"/>
            <a:ext cx="2742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5a67"/>
                </a:solidFill>
                <a:effectLst/>
                <a:uFillTx/>
                <a:latin typeface="Aptos"/>
              </a:rPr>
              <a:t>₹11,500 Cr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0"/>
          <p:cNvSpPr/>
          <p:nvPr/>
        </p:nvSpPr>
        <p:spPr>
          <a:xfrm>
            <a:off x="896040" y="365760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Demand incentives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1"/>
          <p:cNvSpPr/>
          <p:nvPr/>
        </p:nvSpPr>
        <p:spPr>
          <a:xfrm>
            <a:off x="4416480" y="1645920"/>
            <a:ext cx="3401280" cy="338292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12"/>
          <p:cNvSpPr/>
          <p:nvPr/>
        </p:nvSpPr>
        <p:spPr>
          <a:xfrm>
            <a:off x="4416480" y="1645920"/>
            <a:ext cx="63720" cy="33829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3"/>
          <p:cNvSpPr/>
          <p:nvPr/>
        </p:nvSpPr>
        <p:spPr>
          <a:xfrm>
            <a:off x="4645080" y="1828800"/>
            <a:ext cx="2962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PLI-AUTO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14"/>
          <p:cNvSpPr/>
          <p:nvPr/>
        </p:nvSpPr>
        <p:spPr>
          <a:xfrm>
            <a:off x="4645080" y="2267640"/>
            <a:ext cx="2944080" cy="25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2021–2028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5"/>
          <p:cNvSpPr/>
          <p:nvPr/>
        </p:nvSpPr>
        <p:spPr>
          <a:xfrm>
            <a:off x="4672440" y="2834640"/>
            <a:ext cx="2742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₹25,938 Cr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16"/>
          <p:cNvSpPr/>
          <p:nvPr/>
        </p:nvSpPr>
        <p:spPr>
          <a:xfrm>
            <a:off x="4672440" y="365760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Advanced manufacturing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Shape 17"/>
          <p:cNvSpPr/>
          <p:nvPr/>
        </p:nvSpPr>
        <p:spPr>
          <a:xfrm>
            <a:off x="8192880" y="1645920"/>
            <a:ext cx="3401280" cy="3382920"/>
          </a:xfrm>
          <a:prstGeom prst="roundRect">
            <a:avLst>
              <a:gd name="adj" fmla="val 162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18"/>
          <p:cNvSpPr/>
          <p:nvPr/>
        </p:nvSpPr>
        <p:spPr>
          <a:xfrm>
            <a:off x="8192880" y="1645920"/>
            <a:ext cx="63720" cy="338292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Text 19"/>
          <p:cNvSpPr/>
          <p:nvPr/>
        </p:nvSpPr>
        <p:spPr>
          <a:xfrm>
            <a:off x="8421480" y="1828800"/>
            <a:ext cx="2962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PM E-DRIVE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20"/>
          <p:cNvSpPr/>
          <p:nvPr/>
        </p:nvSpPr>
        <p:spPr>
          <a:xfrm>
            <a:off x="8421480" y="2267640"/>
            <a:ext cx="2944080" cy="2596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2024–2026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21"/>
          <p:cNvSpPr/>
          <p:nvPr/>
        </p:nvSpPr>
        <p:spPr>
          <a:xfrm>
            <a:off x="8449200" y="2834640"/>
            <a:ext cx="2742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₹10,900 Cr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2"/>
          <p:cNvSpPr/>
          <p:nvPr/>
        </p:nvSpPr>
        <p:spPr>
          <a:xfrm>
            <a:off x="8449200" y="3657600"/>
            <a:ext cx="2742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Successor support scheme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23"/>
          <p:cNvSpPr/>
          <p:nvPr/>
        </p:nvSpPr>
        <p:spPr>
          <a:xfrm>
            <a:off x="658440" y="5504760"/>
            <a:ext cx="1078956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Schemes, outlays and timelines change. Verify current status before each teaching cycle.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TUTORIAL · 20 MINUTES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EV vs ICE — Total Cost of Ownership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6"/>
          <p:cNvSpPr/>
          <p:nvPr/>
        </p:nvSpPr>
        <p:spPr>
          <a:xfrm>
            <a:off x="9738360" y="640080"/>
            <a:ext cx="1508400" cy="292320"/>
          </a:xfrm>
          <a:prstGeom prst="roundRect">
            <a:avLst>
              <a:gd name="adj" fmla="val 18750"/>
            </a:avLst>
          </a:prstGeom>
          <a:solidFill>
            <a:srgbClr val="b7f34a">
              <a:alpha val="16000"/>
            </a:srgbClr>
          </a:solidFill>
          <a:ln w="10160">
            <a:solidFill>
              <a:srgbClr val="b7f34a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Text 7"/>
          <p:cNvSpPr/>
          <p:nvPr/>
        </p:nvSpPr>
        <p:spPr>
          <a:xfrm>
            <a:off x="9811440" y="708840"/>
            <a:ext cx="136224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SMALL GROUPS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8"/>
          <p:cNvSpPr/>
          <p:nvPr/>
        </p:nvSpPr>
        <p:spPr>
          <a:xfrm>
            <a:off x="685800" y="160020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9"/>
          <p:cNvSpPr/>
          <p:nvPr/>
        </p:nvSpPr>
        <p:spPr>
          <a:xfrm>
            <a:off x="685800" y="1705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0"/>
          <p:cNvSpPr/>
          <p:nvPr/>
        </p:nvSpPr>
        <p:spPr>
          <a:xfrm>
            <a:off x="1353240" y="1664280"/>
            <a:ext cx="56232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Compare a petrol hatchback and a similar BEV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11"/>
          <p:cNvSpPr/>
          <p:nvPr/>
        </p:nvSpPr>
        <p:spPr>
          <a:xfrm>
            <a:off x="685800" y="244152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 12"/>
          <p:cNvSpPr/>
          <p:nvPr/>
        </p:nvSpPr>
        <p:spPr>
          <a:xfrm>
            <a:off x="685800" y="254664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3"/>
          <p:cNvSpPr/>
          <p:nvPr/>
        </p:nvSpPr>
        <p:spPr>
          <a:xfrm>
            <a:off x="1353240" y="2505600"/>
            <a:ext cx="56232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Calculate 5-year energy + maintenance cost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14"/>
          <p:cNvSpPr/>
          <p:nvPr/>
        </p:nvSpPr>
        <p:spPr>
          <a:xfrm>
            <a:off x="685800" y="328284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5"/>
          <p:cNvSpPr/>
          <p:nvPr/>
        </p:nvSpPr>
        <p:spPr>
          <a:xfrm>
            <a:off x="685800" y="33879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6"/>
          <p:cNvSpPr/>
          <p:nvPr/>
        </p:nvSpPr>
        <p:spPr>
          <a:xfrm>
            <a:off x="1353240" y="3346560"/>
            <a:ext cx="56232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Add the purchase-price difference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17"/>
          <p:cNvSpPr/>
          <p:nvPr/>
        </p:nvSpPr>
        <p:spPr>
          <a:xfrm>
            <a:off x="685800" y="412380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8"/>
          <p:cNvSpPr/>
          <p:nvPr/>
        </p:nvSpPr>
        <p:spPr>
          <a:xfrm>
            <a:off x="685800" y="42292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19"/>
          <p:cNvSpPr/>
          <p:nvPr/>
        </p:nvSpPr>
        <p:spPr>
          <a:xfrm>
            <a:off x="1353240" y="4187880"/>
            <a:ext cx="562320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Find the BEV breakeven annual distance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20"/>
          <p:cNvSpPr/>
          <p:nvPr/>
        </p:nvSpPr>
        <p:spPr>
          <a:xfrm>
            <a:off x="7315200" y="1572840"/>
            <a:ext cx="3977280" cy="3428640"/>
          </a:xfrm>
          <a:prstGeom prst="roundRect">
            <a:avLst>
              <a:gd name="adj" fmla="val 1600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21"/>
          <p:cNvSpPr/>
          <p:nvPr/>
        </p:nvSpPr>
        <p:spPr>
          <a:xfrm>
            <a:off x="7315200" y="1572840"/>
            <a:ext cx="63720" cy="342864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22"/>
          <p:cNvSpPr/>
          <p:nvPr/>
        </p:nvSpPr>
        <p:spPr>
          <a:xfrm>
            <a:off x="7543800" y="1755720"/>
            <a:ext cx="3538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DELIVERABLE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3"/>
          <p:cNvSpPr/>
          <p:nvPr/>
        </p:nvSpPr>
        <p:spPr>
          <a:xfrm>
            <a:off x="7543800" y="2194560"/>
            <a:ext cx="3520080" cy="264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8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A one-page TCO comparison table with the calculated breakeven point — ready to present.</a:t>
            </a:r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2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2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Questions 1–3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11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5"/>
          <p:cNvSpPr/>
          <p:nvPr/>
        </p:nvSpPr>
        <p:spPr>
          <a:xfrm>
            <a:off x="640080" y="150876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6"/>
          <p:cNvSpPr/>
          <p:nvPr/>
        </p:nvSpPr>
        <p:spPr>
          <a:xfrm>
            <a:off x="640080" y="1613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7"/>
          <p:cNvSpPr/>
          <p:nvPr/>
        </p:nvSpPr>
        <p:spPr>
          <a:xfrm>
            <a:off x="1261800" y="149040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Which powertrain produces zero tailpipe emissions?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8"/>
          <p:cNvSpPr/>
          <p:nvPr/>
        </p:nvSpPr>
        <p:spPr>
          <a:xfrm>
            <a:off x="1261800" y="202068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ICE     B  Hybrid (HEV)     C  Battery-electric (BEV)     D  None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9"/>
          <p:cNvSpPr/>
          <p:nvPr/>
        </p:nvSpPr>
        <p:spPr>
          <a:xfrm>
            <a:off x="640080" y="308160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10"/>
          <p:cNvSpPr/>
          <p:nvPr/>
        </p:nvSpPr>
        <p:spPr>
          <a:xfrm>
            <a:off x="640080" y="31867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1"/>
          <p:cNvSpPr/>
          <p:nvPr/>
        </p:nvSpPr>
        <p:spPr>
          <a:xfrm>
            <a:off x="1261800" y="306324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Which component converts DC battery power to AC for the motor?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12"/>
          <p:cNvSpPr/>
          <p:nvPr/>
        </p:nvSpPr>
        <p:spPr>
          <a:xfrm>
            <a:off x="1261800" y="359352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BMS     B  Inverter / power electronics     C  On-board charger     D  Battery pack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13"/>
          <p:cNvSpPr/>
          <p:nvPr/>
        </p:nvSpPr>
        <p:spPr>
          <a:xfrm>
            <a:off x="640080" y="465444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14"/>
          <p:cNvSpPr/>
          <p:nvPr/>
        </p:nvSpPr>
        <p:spPr>
          <a:xfrm>
            <a:off x="640080" y="4759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15"/>
          <p:cNvSpPr/>
          <p:nvPr/>
        </p:nvSpPr>
        <p:spPr>
          <a:xfrm>
            <a:off x="1261800" y="463608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DC fast charging typically operates in which power range?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16"/>
          <p:cNvSpPr/>
          <p:nvPr/>
        </p:nvSpPr>
        <p:spPr>
          <a:xfrm>
            <a:off x="1261800" y="516636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3–7 kW     B  11–22 kW     C  50–350 kW     D  1–2 kW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1 ·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Questions 4–6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12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5"/>
          <p:cNvSpPr/>
          <p:nvPr/>
        </p:nvSpPr>
        <p:spPr>
          <a:xfrm>
            <a:off x="640080" y="150876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6"/>
          <p:cNvSpPr/>
          <p:nvPr/>
        </p:nvSpPr>
        <p:spPr>
          <a:xfrm>
            <a:off x="640080" y="1613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7"/>
          <p:cNvSpPr/>
          <p:nvPr/>
        </p:nvSpPr>
        <p:spPr>
          <a:xfrm>
            <a:off x="1261800" y="149040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Regenerative braking primarily helps by: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8"/>
          <p:cNvSpPr/>
          <p:nvPr/>
        </p:nvSpPr>
        <p:spPr>
          <a:xfrm>
            <a:off x="1261800" y="202068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Increasing top speed     B  Recovering energy during deceleration     C  Reducing weight     D  Increasing tyre life only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Shape 9"/>
          <p:cNvSpPr/>
          <p:nvPr/>
        </p:nvSpPr>
        <p:spPr>
          <a:xfrm>
            <a:off x="640080" y="308160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10"/>
          <p:cNvSpPr/>
          <p:nvPr/>
        </p:nvSpPr>
        <p:spPr>
          <a:xfrm>
            <a:off x="640080" y="31867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Text 11"/>
          <p:cNvSpPr/>
          <p:nvPr/>
        </p:nvSpPr>
        <p:spPr>
          <a:xfrm>
            <a:off x="1261800" y="306324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FAME-II was primarily a: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12"/>
          <p:cNvSpPr/>
          <p:nvPr/>
        </p:nvSpPr>
        <p:spPr>
          <a:xfrm>
            <a:off x="1261800" y="359352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Manufacturing scheme     B  Demand-side incentive     C  Charging regulation only     D  Import tariff policy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Shape 13"/>
          <p:cNvSpPr/>
          <p:nvPr/>
        </p:nvSpPr>
        <p:spPr>
          <a:xfrm>
            <a:off x="640080" y="4654440"/>
            <a:ext cx="438480" cy="438480"/>
          </a:xfrm>
          <a:prstGeom prst="ellipse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14"/>
          <p:cNvSpPr/>
          <p:nvPr/>
        </p:nvSpPr>
        <p:spPr>
          <a:xfrm>
            <a:off x="640080" y="4759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6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Text 15"/>
          <p:cNvSpPr/>
          <p:nvPr/>
        </p:nvSpPr>
        <p:spPr>
          <a:xfrm>
            <a:off x="1261800" y="463608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PLI-Auto is designed to incentivise: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16"/>
          <p:cNvSpPr/>
          <p:nvPr/>
        </p:nvSpPr>
        <p:spPr>
          <a:xfrm>
            <a:off x="1261800" y="516636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EV buyers directly     B  Domestic advanced automotive manufacturing     C  Fuel retailers     D  State transport corporations only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1 · REVIEW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Answer Key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2" name="Shape 6"/>
          <p:cNvSpPr/>
          <p:nvPr/>
        </p:nvSpPr>
        <p:spPr>
          <a:xfrm>
            <a:off x="640080" y="14814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7"/>
          <p:cNvSpPr/>
          <p:nvPr/>
        </p:nvSpPr>
        <p:spPr>
          <a:xfrm>
            <a:off x="640080" y="15865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8"/>
          <p:cNvSpPr/>
          <p:nvPr/>
        </p:nvSpPr>
        <p:spPr>
          <a:xfrm>
            <a:off x="1261800" y="15177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9"/>
          <p:cNvSpPr/>
          <p:nvPr/>
        </p:nvSpPr>
        <p:spPr>
          <a:xfrm>
            <a:off x="1783080" y="15087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BEVs have no tailpipe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10"/>
          <p:cNvSpPr/>
          <p:nvPr/>
        </p:nvSpPr>
        <p:spPr>
          <a:xfrm>
            <a:off x="640080" y="27342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11"/>
          <p:cNvSpPr/>
          <p:nvPr/>
        </p:nvSpPr>
        <p:spPr>
          <a:xfrm>
            <a:off x="640080" y="2839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12"/>
          <p:cNvSpPr/>
          <p:nvPr/>
        </p:nvSpPr>
        <p:spPr>
          <a:xfrm>
            <a:off x="1261800" y="27705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13"/>
          <p:cNvSpPr/>
          <p:nvPr/>
        </p:nvSpPr>
        <p:spPr>
          <a:xfrm>
            <a:off x="1783080" y="27615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Inverter converts DC to AC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Shape 14"/>
          <p:cNvSpPr/>
          <p:nvPr/>
        </p:nvSpPr>
        <p:spPr>
          <a:xfrm>
            <a:off x="640080" y="398664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15"/>
          <p:cNvSpPr/>
          <p:nvPr/>
        </p:nvSpPr>
        <p:spPr>
          <a:xfrm>
            <a:off x="640080" y="40921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Text 16"/>
          <p:cNvSpPr/>
          <p:nvPr/>
        </p:nvSpPr>
        <p:spPr>
          <a:xfrm>
            <a:off x="1261800" y="40233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17"/>
          <p:cNvSpPr/>
          <p:nvPr/>
        </p:nvSpPr>
        <p:spPr>
          <a:xfrm>
            <a:off x="1783080" y="40143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DC fast charging is high-power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4" name="Shape 18"/>
          <p:cNvSpPr/>
          <p:nvPr/>
        </p:nvSpPr>
        <p:spPr>
          <a:xfrm>
            <a:off x="6172200" y="14814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Text 19"/>
          <p:cNvSpPr/>
          <p:nvPr/>
        </p:nvSpPr>
        <p:spPr>
          <a:xfrm>
            <a:off x="6172200" y="15865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6" name="Text 20"/>
          <p:cNvSpPr/>
          <p:nvPr/>
        </p:nvSpPr>
        <p:spPr>
          <a:xfrm>
            <a:off x="6793920" y="15177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21"/>
          <p:cNvSpPr/>
          <p:nvPr/>
        </p:nvSpPr>
        <p:spPr>
          <a:xfrm>
            <a:off x="7315200" y="15087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Regeneration recovers braking energy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8" name="Shape 22"/>
          <p:cNvSpPr/>
          <p:nvPr/>
        </p:nvSpPr>
        <p:spPr>
          <a:xfrm>
            <a:off x="6172200" y="27342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23"/>
          <p:cNvSpPr/>
          <p:nvPr/>
        </p:nvSpPr>
        <p:spPr>
          <a:xfrm>
            <a:off x="6172200" y="2839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24"/>
          <p:cNvSpPr/>
          <p:nvPr/>
        </p:nvSpPr>
        <p:spPr>
          <a:xfrm>
            <a:off x="6793920" y="27705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1" name="Text 25"/>
          <p:cNvSpPr/>
          <p:nvPr/>
        </p:nvSpPr>
        <p:spPr>
          <a:xfrm>
            <a:off x="7315200" y="27615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FAME-II targeted buyer-side demand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26"/>
          <p:cNvSpPr/>
          <p:nvPr/>
        </p:nvSpPr>
        <p:spPr>
          <a:xfrm>
            <a:off x="6172200" y="398664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27"/>
          <p:cNvSpPr/>
          <p:nvPr/>
        </p:nvSpPr>
        <p:spPr>
          <a:xfrm>
            <a:off x="6172200" y="40921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6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28"/>
          <p:cNvSpPr/>
          <p:nvPr/>
        </p:nvSpPr>
        <p:spPr>
          <a:xfrm>
            <a:off x="6793920" y="40233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29"/>
          <p:cNvSpPr/>
          <p:nvPr/>
        </p:nvSpPr>
        <p:spPr>
          <a:xfrm>
            <a:off x="7315200" y="40143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PLI-Auto rewards domestic manufacturing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30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7" name="Text 31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"/>
          <p:cNvSpPr/>
          <p:nvPr/>
        </p:nvSpPr>
        <p:spPr>
          <a:xfrm>
            <a:off x="594360" y="594360"/>
            <a:ext cx="109692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02</a:t>
            </a:r>
            <a:endParaRPr b="0" lang="en-US" sz="5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2"/>
          <p:cNvSpPr/>
          <p:nvPr/>
        </p:nvSpPr>
        <p:spPr>
          <a:xfrm>
            <a:off x="621720" y="1572840"/>
            <a:ext cx="2834280" cy="20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19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SESSION 2  •  11:30–1:30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3"/>
          <p:cNvSpPr/>
          <p:nvPr/>
        </p:nvSpPr>
        <p:spPr>
          <a:xfrm>
            <a:off x="621720" y="2011680"/>
            <a:ext cx="5943240" cy="1325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Connected &amp;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Autonomous Vehicles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4"/>
          <p:cNvSpPr/>
          <p:nvPr/>
        </p:nvSpPr>
        <p:spPr>
          <a:xfrm>
            <a:off x="640080" y="3822120"/>
            <a:ext cx="521172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en-US" sz="1500" strike="noStrike" u="none">
                <a:solidFill>
                  <a:srgbClr val="8ea6b2"/>
                </a:solidFill>
                <a:effectLst/>
                <a:uFillTx/>
                <a:latin typeface="Aptos"/>
              </a:rPr>
              <a:t>From driver assistance to a connected, software-defined fleet.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13" name="Image 0" descr="preencoded.png"/>
          <p:cNvPicPr/>
          <p:nvPr/>
        </p:nvPicPr>
        <p:blipFill>
          <a:blip r:embed="rId1"/>
          <a:stretch/>
        </p:blipFill>
        <p:spPr>
          <a:xfrm>
            <a:off x="6629400" y="777240"/>
            <a:ext cx="5028840" cy="5440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4" name="Text 5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5" name="Text 6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2 · CONNECTED &amp; AUTONOMOUS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Learning Objectives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15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5"/>
          <p:cNvSpPr/>
          <p:nvPr/>
        </p:nvSpPr>
        <p:spPr>
          <a:xfrm>
            <a:off x="658440" y="157284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6"/>
          <p:cNvSpPr/>
          <p:nvPr/>
        </p:nvSpPr>
        <p:spPr>
          <a:xfrm>
            <a:off x="658440" y="16779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7"/>
          <p:cNvSpPr/>
          <p:nvPr/>
        </p:nvSpPr>
        <p:spPr>
          <a:xfrm>
            <a:off x="1298520" y="161856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Explain SAE automation levels 0–5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8"/>
          <p:cNvSpPr/>
          <p:nvPr/>
        </p:nvSpPr>
        <p:spPr>
          <a:xfrm>
            <a:off x="658440" y="241416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Text 9"/>
          <p:cNvSpPr/>
          <p:nvPr/>
        </p:nvSpPr>
        <p:spPr>
          <a:xfrm>
            <a:off x="658440" y="25192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Text 10"/>
          <p:cNvSpPr/>
          <p:nvPr/>
        </p:nvSpPr>
        <p:spPr>
          <a:xfrm>
            <a:off x="1298520" y="245988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Describe camera, radar, LiDAR and ultrasonic sensing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Shape 11"/>
          <p:cNvSpPr/>
          <p:nvPr/>
        </p:nvSpPr>
        <p:spPr>
          <a:xfrm>
            <a:off x="658440" y="325512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12"/>
          <p:cNvSpPr/>
          <p:nvPr/>
        </p:nvSpPr>
        <p:spPr>
          <a:xfrm>
            <a:off x="658440" y="336060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13"/>
          <p:cNvSpPr/>
          <p:nvPr/>
        </p:nvSpPr>
        <p:spPr>
          <a:xfrm>
            <a:off x="1298520" y="330084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Explain V2X communication and ecosystem roles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Shape 14"/>
          <p:cNvSpPr/>
          <p:nvPr/>
        </p:nvSpPr>
        <p:spPr>
          <a:xfrm>
            <a:off x="658440" y="409644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15"/>
          <p:cNvSpPr/>
          <p:nvPr/>
        </p:nvSpPr>
        <p:spPr>
          <a:xfrm>
            <a:off x="658440" y="4201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Text 16"/>
          <p:cNvSpPr/>
          <p:nvPr/>
        </p:nvSpPr>
        <p:spPr>
          <a:xfrm>
            <a:off x="1298520" y="414216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Describe telematics, OTA and business implications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Shape 17"/>
          <p:cNvSpPr/>
          <p:nvPr/>
        </p:nvSpPr>
        <p:spPr>
          <a:xfrm>
            <a:off x="658440" y="493776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18"/>
          <p:cNvSpPr/>
          <p:nvPr/>
        </p:nvSpPr>
        <p:spPr>
          <a:xfrm>
            <a:off x="658440" y="5042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19"/>
          <p:cNvSpPr/>
          <p:nvPr/>
        </p:nvSpPr>
        <p:spPr>
          <a:xfrm>
            <a:off x="1298520" y="4983480"/>
            <a:ext cx="89607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Identify cyber risks and mitigation approaches</a:t>
            </a:r>
            <a:endParaRPr b="0" lang="en-US" sz="15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20"/>
          <p:cNvSpPr/>
          <p:nvPr/>
        </p:nvSpPr>
        <p:spPr>
          <a:xfrm>
            <a:off x="8915400" y="5870520"/>
            <a:ext cx="2651400" cy="292320"/>
          </a:xfrm>
          <a:prstGeom prst="roundRect">
            <a:avLst>
              <a:gd name="adj" fmla="val 18750"/>
            </a:avLst>
          </a:prstGeom>
          <a:solidFill>
            <a:srgbClr val="19d3e6">
              <a:alpha val="18000"/>
            </a:srgbClr>
          </a:solidFill>
          <a:ln w="10160">
            <a:solidFill>
              <a:srgbClr val="19d3e6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21"/>
          <p:cNvSpPr/>
          <p:nvPr/>
        </p:nvSpPr>
        <p:spPr>
          <a:xfrm>
            <a:off x="8988480" y="5938920"/>
            <a:ext cx="250524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10212c"/>
                </a:solidFill>
                <a:effectLst/>
                <a:uFillTx/>
                <a:latin typeface="Aptos"/>
                <a:ea typeface="Aptos"/>
              </a:rPr>
              <a:t>120 MIN · INCLUDES TUTORIAL + QUIZ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2 · AUTOMATION SCALE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SAE Levels of Driving Automation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1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6"/>
          <p:cNvSpPr/>
          <p:nvPr/>
        </p:nvSpPr>
        <p:spPr>
          <a:xfrm>
            <a:off x="530280" y="1828800"/>
            <a:ext cx="1627200" cy="3154320"/>
          </a:xfrm>
          <a:prstGeom prst="rect">
            <a:avLst/>
          </a:prstGeom>
          <a:solidFill>
            <a:srgbClr val="18303c"/>
          </a:solidFill>
          <a:ln w="12700">
            <a:solidFill>
              <a:srgbClr val="34505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7"/>
          <p:cNvSpPr/>
          <p:nvPr/>
        </p:nvSpPr>
        <p:spPr>
          <a:xfrm>
            <a:off x="69480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0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8"/>
          <p:cNvSpPr/>
          <p:nvPr/>
        </p:nvSpPr>
        <p:spPr>
          <a:xfrm>
            <a:off x="67680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NO AUTOMATION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9"/>
          <p:cNvSpPr/>
          <p:nvPr/>
        </p:nvSpPr>
        <p:spPr>
          <a:xfrm>
            <a:off x="67680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Driver performs all tasks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10"/>
          <p:cNvSpPr/>
          <p:nvPr/>
        </p:nvSpPr>
        <p:spPr>
          <a:xfrm>
            <a:off x="2450520" y="1828800"/>
            <a:ext cx="1627200" cy="3154320"/>
          </a:xfrm>
          <a:prstGeom prst="rect">
            <a:avLst/>
          </a:prstGeom>
          <a:solidFill>
            <a:srgbClr val="18303c"/>
          </a:solidFill>
          <a:ln w="12700">
            <a:solidFill>
              <a:srgbClr val="34505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11"/>
          <p:cNvSpPr/>
          <p:nvPr/>
        </p:nvSpPr>
        <p:spPr>
          <a:xfrm>
            <a:off x="261504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12"/>
          <p:cNvSpPr/>
          <p:nvPr/>
        </p:nvSpPr>
        <p:spPr>
          <a:xfrm>
            <a:off x="259704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ASSISTANCE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13"/>
          <p:cNvSpPr/>
          <p:nvPr/>
        </p:nvSpPr>
        <p:spPr>
          <a:xfrm>
            <a:off x="259704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One function automated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14"/>
          <p:cNvSpPr/>
          <p:nvPr/>
        </p:nvSpPr>
        <p:spPr>
          <a:xfrm>
            <a:off x="4370760" y="1828800"/>
            <a:ext cx="1627200" cy="3154320"/>
          </a:xfrm>
          <a:prstGeom prst="rect">
            <a:avLst/>
          </a:prstGeom>
          <a:solidFill>
            <a:srgbClr val="146072"/>
          </a:solidFill>
          <a:ln w="25400">
            <a:solidFill>
              <a:srgbClr val="19d3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15"/>
          <p:cNvSpPr/>
          <p:nvPr/>
        </p:nvSpPr>
        <p:spPr>
          <a:xfrm>
            <a:off x="453528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2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16"/>
          <p:cNvSpPr/>
          <p:nvPr/>
        </p:nvSpPr>
        <p:spPr>
          <a:xfrm>
            <a:off x="451728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78f3ff"/>
                </a:solidFill>
                <a:effectLst/>
                <a:uFillTx/>
                <a:latin typeface="Aptos"/>
              </a:rPr>
              <a:t>PARTIAL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17"/>
          <p:cNvSpPr/>
          <p:nvPr/>
        </p:nvSpPr>
        <p:spPr>
          <a:xfrm>
            <a:off x="451728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Steering + acceleration; driver monitors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6" name="Shape 18"/>
          <p:cNvSpPr/>
          <p:nvPr/>
        </p:nvSpPr>
        <p:spPr>
          <a:xfrm>
            <a:off x="6291000" y="1828800"/>
            <a:ext cx="1627200" cy="3154320"/>
          </a:xfrm>
          <a:prstGeom prst="rect">
            <a:avLst/>
          </a:prstGeom>
          <a:solidFill>
            <a:srgbClr val="146072"/>
          </a:solidFill>
          <a:ln w="12700">
            <a:solidFill>
              <a:srgbClr val="34505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19"/>
          <p:cNvSpPr/>
          <p:nvPr/>
        </p:nvSpPr>
        <p:spPr>
          <a:xfrm>
            <a:off x="645552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20"/>
          <p:cNvSpPr/>
          <p:nvPr/>
        </p:nvSpPr>
        <p:spPr>
          <a:xfrm>
            <a:off x="643752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CONDITIONAL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21"/>
          <p:cNvSpPr/>
          <p:nvPr/>
        </p:nvSpPr>
        <p:spPr>
          <a:xfrm>
            <a:off x="643752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System drives; takeover expected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0" name="Shape 22"/>
          <p:cNvSpPr/>
          <p:nvPr/>
        </p:nvSpPr>
        <p:spPr>
          <a:xfrm>
            <a:off x="8211240" y="1828800"/>
            <a:ext cx="1627200" cy="3154320"/>
          </a:xfrm>
          <a:prstGeom prst="rect">
            <a:avLst/>
          </a:prstGeom>
          <a:solidFill>
            <a:srgbClr val="2e745f"/>
          </a:solidFill>
          <a:ln w="12700">
            <a:solidFill>
              <a:srgbClr val="34505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1" name="Text 23"/>
          <p:cNvSpPr/>
          <p:nvPr/>
        </p:nvSpPr>
        <p:spPr>
          <a:xfrm>
            <a:off x="837576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2" name="Text 24"/>
          <p:cNvSpPr/>
          <p:nvPr/>
        </p:nvSpPr>
        <p:spPr>
          <a:xfrm>
            <a:off x="835776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HIGH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25"/>
          <p:cNvSpPr/>
          <p:nvPr/>
        </p:nvSpPr>
        <p:spPr>
          <a:xfrm>
            <a:off x="835776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No driver in defined domain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4" name="Shape 26"/>
          <p:cNvSpPr/>
          <p:nvPr/>
        </p:nvSpPr>
        <p:spPr>
          <a:xfrm>
            <a:off x="10131480" y="1828800"/>
            <a:ext cx="1627200" cy="3154320"/>
          </a:xfrm>
          <a:prstGeom prst="rect">
            <a:avLst/>
          </a:prstGeom>
          <a:solidFill>
            <a:srgbClr val="2e745f"/>
          </a:solidFill>
          <a:ln w="12700">
            <a:solidFill>
              <a:srgbClr val="34505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5" name="Text 27"/>
          <p:cNvSpPr/>
          <p:nvPr/>
        </p:nvSpPr>
        <p:spPr>
          <a:xfrm>
            <a:off x="10296000" y="2057400"/>
            <a:ext cx="12798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8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5</a:t>
            </a:r>
            <a:endParaRPr b="0" lang="en-US" sz="3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28"/>
          <p:cNvSpPr/>
          <p:nvPr/>
        </p:nvSpPr>
        <p:spPr>
          <a:xfrm>
            <a:off x="10278000" y="2971800"/>
            <a:ext cx="133452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FULL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29"/>
          <p:cNvSpPr/>
          <p:nvPr/>
        </p:nvSpPr>
        <p:spPr>
          <a:xfrm>
            <a:off x="10278000" y="3684960"/>
            <a:ext cx="133452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50" strike="noStrike" u="none">
                <a:solidFill>
                  <a:srgbClr val="d2e0e6"/>
                </a:solidFill>
                <a:effectLst/>
                <a:uFillTx/>
                <a:latin typeface="Aptos"/>
              </a:rPr>
              <a:t>No human driver under any condition</a:t>
            </a:r>
            <a:endParaRPr b="0" lang="en-US" sz="9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30"/>
          <p:cNvSpPr/>
          <p:nvPr/>
        </p:nvSpPr>
        <p:spPr>
          <a:xfrm>
            <a:off x="4370760" y="5239440"/>
            <a:ext cx="18284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MOST CURRENT INDIAN ROAD ADAS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31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32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2 · PERCEPTION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The ADAS Sensor Suite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17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Shape 5"/>
          <p:cNvSpPr/>
          <p:nvPr/>
        </p:nvSpPr>
        <p:spPr>
          <a:xfrm>
            <a:off x="612720" y="1627560"/>
            <a:ext cx="2514240" cy="361152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6"/>
          <p:cNvSpPr/>
          <p:nvPr/>
        </p:nvSpPr>
        <p:spPr>
          <a:xfrm>
            <a:off x="612720" y="1627560"/>
            <a:ext cx="63720" cy="361152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8" name="Text 7"/>
          <p:cNvSpPr/>
          <p:nvPr/>
        </p:nvSpPr>
        <p:spPr>
          <a:xfrm>
            <a:off x="841320" y="1810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CAMERA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8"/>
          <p:cNvSpPr/>
          <p:nvPr/>
        </p:nvSpPr>
        <p:spPr>
          <a:xfrm>
            <a:off x="841320" y="2249280"/>
            <a:ext cx="2057040" cy="28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Semantic detail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Lanes · signs · objects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Weather sensitive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Shape 9"/>
          <p:cNvSpPr/>
          <p:nvPr/>
        </p:nvSpPr>
        <p:spPr>
          <a:xfrm>
            <a:off x="3429000" y="1627560"/>
            <a:ext cx="2514240" cy="361152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10"/>
          <p:cNvSpPr/>
          <p:nvPr/>
        </p:nvSpPr>
        <p:spPr>
          <a:xfrm>
            <a:off x="3429000" y="1627560"/>
            <a:ext cx="63720" cy="36115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Text 11"/>
          <p:cNvSpPr/>
          <p:nvPr/>
        </p:nvSpPr>
        <p:spPr>
          <a:xfrm>
            <a:off x="3657600" y="1810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RADAR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12"/>
          <p:cNvSpPr/>
          <p:nvPr/>
        </p:nvSpPr>
        <p:spPr>
          <a:xfrm>
            <a:off x="3657600" y="2249280"/>
            <a:ext cx="2057040" cy="28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Range + velocity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Works in poor visibility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Lower visual detail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13"/>
          <p:cNvSpPr/>
          <p:nvPr/>
        </p:nvSpPr>
        <p:spPr>
          <a:xfrm>
            <a:off x="6245280" y="1627560"/>
            <a:ext cx="2514240" cy="361152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Shape 14"/>
          <p:cNvSpPr/>
          <p:nvPr/>
        </p:nvSpPr>
        <p:spPr>
          <a:xfrm>
            <a:off x="6245280" y="1627560"/>
            <a:ext cx="63720" cy="361152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Text 15"/>
          <p:cNvSpPr/>
          <p:nvPr/>
        </p:nvSpPr>
        <p:spPr>
          <a:xfrm>
            <a:off x="6473880" y="1810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LiDAR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Text 16"/>
          <p:cNvSpPr/>
          <p:nvPr/>
        </p:nvSpPr>
        <p:spPr>
          <a:xfrm>
            <a:off x="6473880" y="2249280"/>
            <a:ext cx="2057040" cy="28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Precise 3D geometry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High-resolution mapping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Higher cost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17"/>
          <p:cNvSpPr/>
          <p:nvPr/>
        </p:nvSpPr>
        <p:spPr>
          <a:xfrm>
            <a:off x="9061560" y="1627560"/>
            <a:ext cx="2514240" cy="3611520"/>
          </a:xfrm>
          <a:prstGeom prst="roundRect">
            <a:avLst>
              <a:gd name="adj" fmla="val 2182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18"/>
          <p:cNvSpPr/>
          <p:nvPr/>
        </p:nvSpPr>
        <p:spPr>
          <a:xfrm>
            <a:off x="9061560" y="1627560"/>
            <a:ext cx="63720" cy="361152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Text 19"/>
          <p:cNvSpPr/>
          <p:nvPr/>
        </p:nvSpPr>
        <p:spPr>
          <a:xfrm>
            <a:off x="9290160" y="1810440"/>
            <a:ext cx="20754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ULTRASONIC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20"/>
          <p:cNvSpPr/>
          <p:nvPr/>
        </p:nvSpPr>
        <p:spPr>
          <a:xfrm>
            <a:off x="9290160" y="2249280"/>
            <a:ext cx="2057040" cy="2825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Short range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Parking · low-speed manoeuvres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Limited distance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21"/>
          <p:cNvSpPr/>
          <p:nvPr/>
        </p:nvSpPr>
        <p:spPr>
          <a:xfrm>
            <a:off x="2880360" y="5504760"/>
            <a:ext cx="6400440" cy="411120"/>
          </a:xfrm>
          <a:prstGeom prst="roundRect">
            <a:avLst>
              <a:gd name="adj" fmla="val 8889"/>
            </a:avLst>
          </a:prstGeom>
          <a:solidFill>
            <a:srgbClr val="07131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22"/>
          <p:cNvSpPr/>
          <p:nvPr/>
        </p:nvSpPr>
        <p:spPr>
          <a:xfrm>
            <a:off x="3108960" y="5623560"/>
            <a:ext cx="59432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50" spc="51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SENSOR FUSION  /  COMBINE MODALITIES FOR REDUNDANCY + ACCURACY</a:t>
            </a:r>
            <a:endParaRPr b="0" lang="en-US" sz="9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2 · V2X + SOFTWARE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Connectivity Building Blocks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18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5"/>
          <p:cNvSpPr/>
          <p:nvPr/>
        </p:nvSpPr>
        <p:spPr>
          <a:xfrm>
            <a:off x="4983480" y="2423160"/>
            <a:ext cx="2194200" cy="2194200"/>
          </a:xfrm>
          <a:prstGeom prst="ellipse">
            <a:avLst/>
          </a:prstGeom>
          <a:solidFill>
            <a:srgbClr val="07131d"/>
          </a:solidFill>
          <a:ln w="25400">
            <a:solidFill>
              <a:srgbClr val="19d3e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6"/>
          <p:cNvSpPr/>
          <p:nvPr/>
        </p:nvSpPr>
        <p:spPr>
          <a:xfrm>
            <a:off x="5257800" y="3081600"/>
            <a:ext cx="16455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CONNECTED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VEHICLE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Shape 7"/>
          <p:cNvSpPr/>
          <p:nvPr/>
        </p:nvSpPr>
        <p:spPr>
          <a:xfrm>
            <a:off x="640080" y="1572840"/>
            <a:ext cx="274284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8"/>
          <p:cNvSpPr/>
          <p:nvPr/>
        </p:nvSpPr>
        <p:spPr>
          <a:xfrm>
            <a:off x="640080" y="1572840"/>
            <a:ext cx="63720" cy="114264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9"/>
          <p:cNvSpPr/>
          <p:nvPr/>
        </p:nvSpPr>
        <p:spPr>
          <a:xfrm>
            <a:off x="868680" y="1755720"/>
            <a:ext cx="2304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V2V  Vehicles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10"/>
          <p:cNvSpPr/>
          <p:nvPr/>
        </p:nvSpPr>
        <p:spPr>
          <a:xfrm>
            <a:off x="868680" y="2194560"/>
            <a:ext cx="2285640" cy="3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Hazard + collision warnings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Shape 11"/>
          <p:cNvSpPr/>
          <p:nvPr/>
        </p:nvSpPr>
        <p:spPr>
          <a:xfrm>
            <a:off x="8778240" y="1572840"/>
            <a:ext cx="274284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6" name="Shape 12"/>
          <p:cNvSpPr/>
          <p:nvPr/>
        </p:nvSpPr>
        <p:spPr>
          <a:xfrm>
            <a:off x="8778240" y="1572840"/>
            <a:ext cx="63720" cy="114264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13"/>
          <p:cNvSpPr/>
          <p:nvPr/>
        </p:nvSpPr>
        <p:spPr>
          <a:xfrm>
            <a:off x="9006840" y="1755720"/>
            <a:ext cx="2304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V2I  Infrastructure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14"/>
          <p:cNvSpPr/>
          <p:nvPr/>
        </p:nvSpPr>
        <p:spPr>
          <a:xfrm>
            <a:off x="9006840" y="2194560"/>
            <a:ext cx="2285640" cy="3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Signals + road conditions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Shape 15"/>
          <p:cNvSpPr/>
          <p:nvPr/>
        </p:nvSpPr>
        <p:spPr>
          <a:xfrm>
            <a:off x="640080" y="4160520"/>
            <a:ext cx="274284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Shape 16"/>
          <p:cNvSpPr/>
          <p:nvPr/>
        </p:nvSpPr>
        <p:spPr>
          <a:xfrm>
            <a:off x="640080" y="4160520"/>
            <a:ext cx="63720" cy="114264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17"/>
          <p:cNvSpPr/>
          <p:nvPr/>
        </p:nvSpPr>
        <p:spPr>
          <a:xfrm>
            <a:off x="868680" y="4343400"/>
            <a:ext cx="2304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V2P  Pedestrians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Text 18"/>
          <p:cNvSpPr/>
          <p:nvPr/>
        </p:nvSpPr>
        <p:spPr>
          <a:xfrm>
            <a:off x="868680" y="4782240"/>
            <a:ext cx="2285640" cy="3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Crossing safety alerts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19"/>
          <p:cNvSpPr/>
          <p:nvPr/>
        </p:nvSpPr>
        <p:spPr>
          <a:xfrm>
            <a:off x="8778240" y="4160520"/>
            <a:ext cx="2742840" cy="114264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20"/>
          <p:cNvSpPr/>
          <p:nvPr/>
        </p:nvSpPr>
        <p:spPr>
          <a:xfrm>
            <a:off x="8778240" y="4160520"/>
            <a:ext cx="63720" cy="114264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21"/>
          <p:cNvSpPr/>
          <p:nvPr/>
        </p:nvSpPr>
        <p:spPr>
          <a:xfrm>
            <a:off x="9006840" y="4343400"/>
            <a:ext cx="2304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V2N  Network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Text 22"/>
          <p:cNvSpPr/>
          <p:nvPr/>
        </p:nvSpPr>
        <p:spPr>
          <a:xfrm>
            <a:off x="9006840" y="4782240"/>
            <a:ext cx="2285640" cy="356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Cloud + cellular services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23"/>
          <p:cNvSpPr/>
          <p:nvPr/>
        </p:nvSpPr>
        <p:spPr>
          <a:xfrm>
            <a:off x="3749040" y="5230440"/>
            <a:ext cx="466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Telematics turns vehicle data into fleet visibility, diagnostics and driver insights. OTA delivers software features and fixes without a service visit.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2 · TRUST ARCHITECTURE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Cybersecurity in Connected Vehicles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6"/>
          <p:cNvSpPr/>
          <p:nvPr/>
        </p:nvSpPr>
        <p:spPr>
          <a:xfrm>
            <a:off x="658440" y="1508760"/>
            <a:ext cx="6583320" cy="1051200"/>
          </a:xfrm>
          <a:prstGeom prst="roundRect">
            <a:avLst>
              <a:gd name="adj" fmla="val 521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7"/>
          <p:cNvSpPr/>
          <p:nvPr/>
        </p:nvSpPr>
        <p:spPr>
          <a:xfrm>
            <a:off x="658440" y="1508760"/>
            <a:ext cx="63720" cy="105120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Text 8"/>
          <p:cNvSpPr/>
          <p:nvPr/>
        </p:nvSpPr>
        <p:spPr>
          <a:xfrm>
            <a:off x="887040" y="1691640"/>
            <a:ext cx="6144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ATTACK SURFACE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9"/>
          <p:cNvSpPr/>
          <p:nvPr/>
        </p:nvSpPr>
        <p:spPr>
          <a:xfrm>
            <a:off x="887040" y="2130480"/>
            <a:ext cx="612612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Infotainment · telematics · OTA · V2X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10"/>
          <p:cNvSpPr/>
          <p:nvPr/>
        </p:nvSpPr>
        <p:spPr>
          <a:xfrm>
            <a:off x="658440" y="2880360"/>
            <a:ext cx="6583320" cy="1051200"/>
          </a:xfrm>
          <a:prstGeom prst="roundRect">
            <a:avLst>
              <a:gd name="adj" fmla="val 521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11"/>
          <p:cNvSpPr/>
          <p:nvPr/>
        </p:nvSpPr>
        <p:spPr>
          <a:xfrm>
            <a:off x="658440" y="2880360"/>
            <a:ext cx="63720" cy="105120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12"/>
          <p:cNvSpPr/>
          <p:nvPr/>
        </p:nvSpPr>
        <p:spPr>
          <a:xfrm>
            <a:off x="887040" y="3063240"/>
            <a:ext cx="6144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KEY RISKS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13"/>
          <p:cNvSpPr/>
          <p:nvPr/>
        </p:nvSpPr>
        <p:spPr>
          <a:xfrm>
            <a:off x="887040" y="3502080"/>
            <a:ext cx="612612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Remote access · privacy breach · GPS spoofing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Shape 14"/>
          <p:cNvSpPr/>
          <p:nvPr/>
        </p:nvSpPr>
        <p:spPr>
          <a:xfrm>
            <a:off x="658440" y="4251960"/>
            <a:ext cx="6583320" cy="1051200"/>
          </a:xfrm>
          <a:prstGeom prst="roundRect">
            <a:avLst>
              <a:gd name="adj" fmla="val 521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" name="Shape 15"/>
          <p:cNvSpPr/>
          <p:nvPr/>
        </p:nvSpPr>
        <p:spPr>
          <a:xfrm>
            <a:off x="658440" y="4251960"/>
            <a:ext cx="63720" cy="105120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16"/>
          <p:cNvSpPr/>
          <p:nvPr/>
        </p:nvSpPr>
        <p:spPr>
          <a:xfrm>
            <a:off x="887040" y="4434840"/>
            <a:ext cx="6144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DEFENCE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 17"/>
          <p:cNvSpPr/>
          <p:nvPr/>
        </p:nvSpPr>
        <p:spPr>
          <a:xfrm>
            <a:off x="887040" y="4873680"/>
            <a:ext cx="6126120" cy="26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Secure boot · encryption · detection · OTA patching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Shape 18"/>
          <p:cNvSpPr/>
          <p:nvPr/>
        </p:nvSpPr>
        <p:spPr>
          <a:xfrm>
            <a:off x="8321040" y="1572840"/>
            <a:ext cx="2331360" cy="2605680"/>
          </a:xfrm>
          <a:prstGeom prst="hexagon">
            <a:avLst>
              <a:gd name="adj" fmla="val 25000"/>
              <a:gd name="vf" fmla="val 115470"/>
            </a:avLst>
          </a:prstGeom>
          <a:solidFill>
            <a:srgbClr val="15323f"/>
          </a:solidFill>
          <a:ln w="25400">
            <a:solidFill>
              <a:srgbClr val="b7f34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7" name="Text 19"/>
          <p:cNvSpPr/>
          <p:nvPr/>
        </p:nvSpPr>
        <p:spPr>
          <a:xfrm>
            <a:off x="8668440" y="2240280"/>
            <a:ext cx="16455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3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UN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3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R155 / R156</a:t>
            </a:r>
            <a:endParaRPr b="0" lang="en-US" sz="2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 20"/>
          <p:cNvSpPr/>
          <p:nvPr/>
        </p:nvSpPr>
        <p:spPr>
          <a:xfrm>
            <a:off x="7818120" y="4590360"/>
            <a:ext cx="3337200" cy="65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c4d4db"/>
                </a:solidFill>
                <a:effectLst/>
                <a:uFillTx/>
                <a:latin typeface="Aptos"/>
              </a:rPr>
              <a:t>Global automotive cybersecurity and software-update management regulations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9" name="Text 21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22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19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TUTORIAL · 20 MINUTES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Feature-to-Level Mapping + Connected-Car Pitch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6"/>
          <p:cNvSpPr/>
          <p:nvPr/>
        </p:nvSpPr>
        <p:spPr>
          <a:xfrm>
            <a:off x="9829800" y="640080"/>
            <a:ext cx="1371240" cy="292320"/>
          </a:xfrm>
          <a:prstGeom prst="roundRect">
            <a:avLst>
              <a:gd name="adj" fmla="val 18750"/>
            </a:avLst>
          </a:prstGeom>
          <a:solidFill>
            <a:srgbClr val="19d3e6">
              <a:alpha val="16000"/>
            </a:srgbClr>
          </a:solidFill>
          <a:ln w="10160">
            <a:solidFill>
              <a:srgbClr val="19d3e6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7"/>
          <p:cNvSpPr/>
          <p:nvPr/>
        </p:nvSpPr>
        <p:spPr>
          <a:xfrm>
            <a:off x="9902880" y="708840"/>
            <a:ext cx="122508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GROUPS OF 4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8"/>
          <p:cNvSpPr/>
          <p:nvPr/>
        </p:nvSpPr>
        <p:spPr>
          <a:xfrm>
            <a:off x="685800" y="160020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Text 9"/>
          <p:cNvSpPr/>
          <p:nvPr/>
        </p:nvSpPr>
        <p:spPr>
          <a:xfrm>
            <a:off x="685800" y="1705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10"/>
          <p:cNvSpPr/>
          <p:nvPr/>
        </p:nvSpPr>
        <p:spPr>
          <a:xfrm>
            <a:off x="1353240" y="1664280"/>
            <a:ext cx="5806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Map six driver-assistance features to SAE 0–5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2" name="Shape 11"/>
          <p:cNvSpPr/>
          <p:nvPr/>
        </p:nvSpPr>
        <p:spPr>
          <a:xfrm>
            <a:off x="685800" y="244152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 12"/>
          <p:cNvSpPr/>
          <p:nvPr/>
        </p:nvSpPr>
        <p:spPr>
          <a:xfrm>
            <a:off x="685800" y="254664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4" name="Text 13"/>
          <p:cNvSpPr/>
          <p:nvPr/>
        </p:nvSpPr>
        <p:spPr>
          <a:xfrm>
            <a:off x="1353240" y="2505600"/>
            <a:ext cx="5806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Design one connected feature for an Indian urban commuter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5" name="Shape 14"/>
          <p:cNvSpPr/>
          <p:nvPr/>
        </p:nvSpPr>
        <p:spPr>
          <a:xfrm>
            <a:off x="685800" y="328284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15"/>
          <p:cNvSpPr/>
          <p:nvPr/>
        </p:nvSpPr>
        <p:spPr>
          <a:xfrm>
            <a:off x="685800" y="33879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7" name="Text 16"/>
          <p:cNvSpPr/>
          <p:nvPr/>
        </p:nvSpPr>
        <p:spPr>
          <a:xfrm>
            <a:off x="1353240" y="3346560"/>
            <a:ext cx="5806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Name the required sensor, V2X, telematics or OTA capability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17"/>
          <p:cNvSpPr/>
          <p:nvPr/>
        </p:nvSpPr>
        <p:spPr>
          <a:xfrm>
            <a:off x="685800" y="412380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18"/>
          <p:cNvSpPr/>
          <p:nvPr/>
        </p:nvSpPr>
        <p:spPr>
          <a:xfrm>
            <a:off x="685800" y="42292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19"/>
          <p:cNvSpPr/>
          <p:nvPr/>
        </p:nvSpPr>
        <p:spPr>
          <a:xfrm>
            <a:off x="1353240" y="4187880"/>
            <a:ext cx="580608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Prepare a 90-second pitch</a:t>
            </a:r>
            <a:endParaRPr b="0" lang="en-US" sz="14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20"/>
          <p:cNvSpPr/>
          <p:nvPr/>
        </p:nvSpPr>
        <p:spPr>
          <a:xfrm>
            <a:off x="7452360" y="1572840"/>
            <a:ext cx="3840120" cy="3428640"/>
          </a:xfrm>
          <a:prstGeom prst="roundRect">
            <a:avLst>
              <a:gd name="adj" fmla="val 1600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21"/>
          <p:cNvSpPr/>
          <p:nvPr/>
        </p:nvSpPr>
        <p:spPr>
          <a:xfrm>
            <a:off x="7452360" y="1572840"/>
            <a:ext cx="63720" cy="342864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 22"/>
          <p:cNvSpPr/>
          <p:nvPr/>
        </p:nvSpPr>
        <p:spPr>
          <a:xfrm>
            <a:off x="7680960" y="1755720"/>
            <a:ext cx="34012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DELIVERABLE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23"/>
          <p:cNvSpPr/>
          <p:nvPr/>
        </p:nvSpPr>
        <p:spPr>
          <a:xfrm>
            <a:off x="7680960" y="2194560"/>
            <a:ext cx="3382920" cy="2642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A completed feature-to-SAE-level map plus a one-paragraph pitch for the new connected feature.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2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2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2 ·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Questions 1–3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5"/>
          <p:cNvSpPr/>
          <p:nvPr/>
        </p:nvSpPr>
        <p:spPr>
          <a:xfrm>
            <a:off x="640080" y="150876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Text 6"/>
          <p:cNvSpPr/>
          <p:nvPr/>
        </p:nvSpPr>
        <p:spPr>
          <a:xfrm>
            <a:off x="640080" y="1613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7"/>
          <p:cNvSpPr/>
          <p:nvPr/>
        </p:nvSpPr>
        <p:spPr>
          <a:xfrm>
            <a:off x="1261800" y="149040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At which SAE level can the vehicle handle all driving within a defined domain?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Text 8"/>
          <p:cNvSpPr/>
          <p:nvPr/>
        </p:nvSpPr>
        <p:spPr>
          <a:xfrm>
            <a:off x="1261800" y="202068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Level 2     B  Level 3     C  Level 4     D  Level 1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9"/>
          <p:cNvSpPr/>
          <p:nvPr/>
        </p:nvSpPr>
        <p:spPr>
          <a:xfrm>
            <a:off x="640080" y="308160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10"/>
          <p:cNvSpPr/>
          <p:nvPr/>
        </p:nvSpPr>
        <p:spPr>
          <a:xfrm>
            <a:off x="640080" y="31867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11"/>
          <p:cNvSpPr/>
          <p:nvPr/>
        </p:nvSpPr>
        <p:spPr>
          <a:xfrm>
            <a:off x="1261800" y="306324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Which sensor produces precise 3D mapping using laser pulses?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12"/>
          <p:cNvSpPr/>
          <p:nvPr/>
        </p:nvSpPr>
        <p:spPr>
          <a:xfrm>
            <a:off x="1261800" y="359352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Camera     B  Radar     C  LiDAR     D  Ultrasonic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13"/>
          <p:cNvSpPr/>
          <p:nvPr/>
        </p:nvSpPr>
        <p:spPr>
          <a:xfrm>
            <a:off x="640080" y="465444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14"/>
          <p:cNvSpPr/>
          <p:nvPr/>
        </p:nvSpPr>
        <p:spPr>
          <a:xfrm>
            <a:off x="640080" y="4759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15"/>
          <p:cNvSpPr/>
          <p:nvPr/>
        </p:nvSpPr>
        <p:spPr>
          <a:xfrm>
            <a:off x="1261800" y="463608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V2I communication refers to: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6"/>
          <p:cNvSpPr/>
          <p:nvPr/>
        </p:nvSpPr>
        <p:spPr>
          <a:xfrm>
            <a:off x="1261800" y="516636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Vehicle-to-vehicle     B  Vehicle-to-infrastructure     C  Vehicle-to-pedestrian     D  Vehicle-to-network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SESSION 2 · QUICK CHECK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Questions 4–6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Shape 5"/>
          <p:cNvSpPr/>
          <p:nvPr/>
        </p:nvSpPr>
        <p:spPr>
          <a:xfrm>
            <a:off x="640080" y="150876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Text 6"/>
          <p:cNvSpPr/>
          <p:nvPr/>
        </p:nvSpPr>
        <p:spPr>
          <a:xfrm>
            <a:off x="640080" y="161388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7"/>
          <p:cNvSpPr/>
          <p:nvPr/>
        </p:nvSpPr>
        <p:spPr>
          <a:xfrm>
            <a:off x="1261800" y="149040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OTA updates allow manufacturers to: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8"/>
          <p:cNvSpPr/>
          <p:nvPr/>
        </p:nvSpPr>
        <p:spPr>
          <a:xfrm>
            <a:off x="1261800" y="202068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Replace hardware remotely     B  Push software without a service visit     C  Change registration     D  Eliminate all recalls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Shape 9"/>
          <p:cNvSpPr/>
          <p:nvPr/>
        </p:nvSpPr>
        <p:spPr>
          <a:xfrm>
            <a:off x="640080" y="308160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10"/>
          <p:cNvSpPr/>
          <p:nvPr/>
        </p:nvSpPr>
        <p:spPr>
          <a:xfrm>
            <a:off x="640080" y="31867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11"/>
          <p:cNvSpPr/>
          <p:nvPr/>
        </p:nvSpPr>
        <p:spPr>
          <a:xfrm>
            <a:off x="1261800" y="306324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Combining camera, radar and LiDAR data is called: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 12"/>
          <p:cNvSpPr/>
          <p:nvPr/>
        </p:nvSpPr>
        <p:spPr>
          <a:xfrm>
            <a:off x="1261800" y="359352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Sensor fusion     B  Sensor swapping     C  Data hybridisation     D  Signal cloning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Shape 13"/>
          <p:cNvSpPr/>
          <p:nvPr/>
        </p:nvSpPr>
        <p:spPr>
          <a:xfrm>
            <a:off x="640080" y="465444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 14"/>
          <p:cNvSpPr/>
          <p:nvPr/>
        </p:nvSpPr>
        <p:spPr>
          <a:xfrm>
            <a:off x="640080" y="47595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6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15"/>
          <p:cNvSpPr/>
          <p:nvPr/>
        </p:nvSpPr>
        <p:spPr>
          <a:xfrm>
            <a:off x="1261800" y="4636080"/>
            <a:ext cx="1001232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50" strike="noStrike" u="none">
                <a:solidFill>
                  <a:srgbClr val="10212c"/>
                </a:solidFill>
                <a:effectLst/>
                <a:uFillTx/>
                <a:latin typeface="Aptos"/>
              </a:rPr>
              <a:t>UN R155 / R156 primarily govern:</a:t>
            </a:r>
            <a:endParaRPr b="0" lang="en-US" sz="14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Text 16"/>
          <p:cNvSpPr/>
          <p:nvPr/>
        </p:nvSpPr>
        <p:spPr>
          <a:xfrm>
            <a:off x="1261800" y="5166360"/>
            <a:ext cx="978372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A  Emissions     B  Cybersecurity + software updates     C  Crash ratings     D  Fuel labels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SESSION 2 · REVIEW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Answer Key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4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7" name="Shape 6"/>
          <p:cNvSpPr/>
          <p:nvPr/>
        </p:nvSpPr>
        <p:spPr>
          <a:xfrm>
            <a:off x="640080" y="14814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 7"/>
          <p:cNvSpPr/>
          <p:nvPr/>
        </p:nvSpPr>
        <p:spPr>
          <a:xfrm>
            <a:off x="640080" y="15865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9" name="Text 8"/>
          <p:cNvSpPr/>
          <p:nvPr/>
        </p:nvSpPr>
        <p:spPr>
          <a:xfrm>
            <a:off x="1261800" y="15177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9"/>
          <p:cNvSpPr/>
          <p:nvPr/>
        </p:nvSpPr>
        <p:spPr>
          <a:xfrm>
            <a:off x="1783080" y="15087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Level 4 handles a defined domain fully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1" name="Shape 10"/>
          <p:cNvSpPr/>
          <p:nvPr/>
        </p:nvSpPr>
        <p:spPr>
          <a:xfrm>
            <a:off x="640080" y="27342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11"/>
          <p:cNvSpPr/>
          <p:nvPr/>
        </p:nvSpPr>
        <p:spPr>
          <a:xfrm>
            <a:off x="640080" y="2839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 12"/>
          <p:cNvSpPr/>
          <p:nvPr/>
        </p:nvSpPr>
        <p:spPr>
          <a:xfrm>
            <a:off x="1261800" y="27705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4" name="Text 13"/>
          <p:cNvSpPr/>
          <p:nvPr/>
        </p:nvSpPr>
        <p:spPr>
          <a:xfrm>
            <a:off x="1783080" y="27615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LiDAR produces precise 3D maps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5" name="Shape 14"/>
          <p:cNvSpPr/>
          <p:nvPr/>
        </p:nvSpPr>
        <p:spPr>
          <a:xfrm>
            <a:off x="640080" y="398664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15"/>
          <p:cNvSpPr/>
          <p:nvPr/>
        </p:nvSpPr>
        <p:spPr>
          <a:xfrm>
            <a:off x="640080" y="40921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16"/>
          <p:cNvSpPr/>
          <p:nvPr/>
        </p:nvSpPr>
        <p:spPr>
          <a:xfrm>
            <a:off x="1261800" y="40233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8" name="Text 17"/>
          <p:cNvSpPr/>
          <p:nvPr/>
        </p:nvSpPr>
        <p:spPr>
          <a:xfrm>
            <a:off x="1783080" y="40143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V2I is vehicle-to-infrastructure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9" name="Shape 18"/>
          <p:cNvSpPr/>
          <p:nvPr/>
        </p:nvSpPr>
        <p:spPr>
          <a:xfrm>
            <a:off x="6172200" y="14814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19"/>
          <p:cNvSpPr/>
          <p:nvPr/>
        </p:nvSpPr>
        <p:spPr>
          <a:xfrm>
            <a:off x="6172200" y="15865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1" name="Text 20"/>
          <p:cNvSpPr/>
          <p:nvPr/>
        </p:nvSpPr>
        <p:spPr>
          <a:xfrm>
            <a:off x="6793920" y="15177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21"/>
          <p:cNvSpPr/>
          <p:nvPr/>
        </p:nvSpPr>
        <p:spPr>
          <a:xfrm>
            <a:off x="7315200" y="15087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OTA delivers software remotely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3" name="Shape 22"/>
          <p:cNvSpPr/>
          <p:nvPr/>
        </p:nvSpPr>
        <p:spPr>
          <a:xfrm>
            <a:off x="6172200" y="273420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 23"/>
          <p:cNvSpPr/>
          <p:nvPr/>
        </p:nvSpPr>
        <p:spPr>
          <a:xfrm>
            <a:off x="6172200" y="28393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5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24"/>
          <p:cNvSpPr/>
          <p:nvPr/>
        </p:nvSpPr>
        <p:spPr>
          <a:xfrm>
            <a:off x="6793920" y="27705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A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6" name="Text 25"/>
          <p:cNvSpPr/>
          <p:nvPr/>
        </p:nvSpPr>
        <p:spPr>
          <a:xfrm>
            <a:off x="7315200" y="27615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Sensor fusion combines modalities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7" name="Shape 26"/>
          <p:cNvSpPr/>
          <p:nvPr/>
        </p:nvSpPr>
        <p:spPr>
          <a:xfrm>
            <a:off x="6172200" y="3986640"/>
            <a:ext cx="438480" cy="438480"/>
          </a:xfrm>
          <a:prstGeom prst="ellipse">
            <a:avLst/>
          </a:prstGeom>
          <a:solidFill>
            <a:srgbClr val="37c78f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Text 27"/>
          <p:cNvSpPr/>
          <p:nvPr/>
        </p:nvSpPr>
        <p:spPr>
          <a:xfrm>
            <a:off x="6172200" y="40921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6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29" name="Text 28"/>
          <p:cNvSpPr/>
          <p:nvPr/>
        </p:nvSpPr>
        <p:spPr>
          <a:xfrm>
            <a:off x="6793920" y="4023360"/>
            <a:ext cx="3837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B</a:t>
            </a:r>
            <a:endParaRPr b="0" lang="en-US" sz="2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 29"/>
          <p:cNvSpPr/>
          <p:nvPr/>
        </p:nvSpPr>
        <p:spPr>
          <a:xfrm>
            <a:off x="7315200" y="4014360"/>
            <a:ext cx="425160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5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R155 / R156 cover cyber + OTA</a:t>
            </a:r>
            <a:endParaRPr b="0" lang="en-US" sz="12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30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31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23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Shape 0"/>
          <p:cNvSpPr/>
          <p:nvPr/>
        </p:nvSpPr>
        <p:spPr>
          <a:xfrm>
            <a:off x="0" y="0"/>
            <a:ext cx="12191400" cy="7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28080" bIns="2808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4" name="Text 1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FUTURE WATCH · EVIDENCE-LED SIGNALS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2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Innovation Radar — What Is Coming Next</a:t>
            </a:r>
            <a:endParaRPr b="0" lang="en-US" sz="2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6" name="Shape 3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2542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4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5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Shape 6"/>
          <p:cNvSpPr/>
          <p:nvPr/>
        </p:nvSpPr>
        <p:spPr>
          <a:xfrm>
            <a:off x="567000" y="14173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" name="Shape 7"/>
          <p:cNvSpPr/>
          <p:nvPr/>
        </p:nvSpPr>
        <p:spPr>
          <a:xfrm>
            <a:off x="567000" y="1417320"/>
            <a:ext cx="63720" cy="178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8"/>
          <p:cNvSpPr/>
          <p:nvPr/>
        </p:nvSpPr>
        <p:spPr>
          <a:xfrm>
            <a:off x="795600" y="16002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SOLID-STATE CELLS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Text 9"/>
          <p:cNvSpPr/>
          <p:nvPr/>
        </p:nvSpPr>
        <p:spPr>
          <a:xfrm>
            <a:off x="795600" y="20390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Public-road prototypes are moving battery research into vehicle validation.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 10"/>
          <p:cNvSpPr/>
          <p:nvPr/>
        </p:nvSpPr>
        <p:spPr>
          <a:xfrm>
            <a:off x="795600" y="28620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Mercedes-Benz + BMW road trials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Shape 11"/>
          <p:cNvSpPr/>
          <p:nvPr/>
        </p:nvSpPr>
        <p:spPr>
          <a:xfrm>
            <a:off x="4370760" y="14173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Shape 12"/>
          <p:cNvSpPr/>
          <p:nvPr/>
        </p:nvSpPr>
        <p:spPr>
          <a:xfrm>
            <a:off x="4370760" y="1417320"/>
            <a:ext cx="63720" cy="178272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13"/>
          <p:cNvSpPr/>
          <p:nvPr/>
        </p:nvSpPr>
        <p:spPr>
          <a:xfrm>
            <a:off x="4599360" y="16002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MEGAWATT CHARGING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" name="Text 14"/>
          <p:cNvSpPr/>
          <p:nvPr/>
        </p:nvSpPr>
        <p:spPr>
          <a:xfrm>
            <a:off x="4599360" y="20390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MCS standardization targets heavy-duty charging with much shorter depot stops.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Text 15"/>
          <p:cNvSpPr/>
          <p:nvPr/>
        </p:nvSpPr>
        <p:spPr>
          <a:xfrm>
            <a:off x="4599360" y="28620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CharIN · IEC TS 63379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Shape 16"/>
          <p:cNvSpPr/>
          <p:nvPr/>
        </p:nvSpPr>
        <p:spPr>
          <a:xfrm>
            <a:off x="8174880" y="14173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Shape 17"/>
          <p:cNvSpPr/>
          <p:nvPr/>
        </p:nvSpPr>
        <p:spPr>
          <a:xfrm>
            <a:off x="8174880" y="1417320"/>
            <a:ext cx="63720" cy="1782720"/>
          </a:xfrm>
          <a:prstGeom prst="rect">
            <a:avLst/>
          </a:prstGeom>
          <a:solidFill>
            <a:srgbClr val="ffb84d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18"/>
          <p:cNvSpPr/>
          <p:nvPr/>
        </p:nvSpPr>
        <p:spPr>
          <a:xfrm>
            <a:off x="8403480" y="16002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ZONAL COMPUTE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19"/>
          <p:cNvSpPr/>
          <p:nvPr/>
        </p:nvSpPr>
        <p:spPr>
          <a:xfrm>
            <a:off x="8403480" y="20390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Central compute + zonal electronics can simplify wiring and accelerate OTA delivery.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20"/>
          <p:cNvSpPr/>
          <p:nvPr/>
        </p:nvSpPr>
        <p:spPr>
          <a:xfrm>
            <a:off x="8403480" y="28620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b84d"/>
                </a:solidFill>
                <a:effectLst/>
                <a:uFillTx/>
                <a:latin typeface="Aptos"/>
              </a:rPr>
              <a:t>Software-defined vehicle architecture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Shape 21"/>
          <p:cNvSpPr/>
          <p:nvPr/>
        </p:nvSpPr>
        <p:spPr>
          <a:xfrm>
            <a:off x="567000" y="35845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22"/>
          <p:cNvSpPr/>
          <p:nvPr/>
        </p:nvSpPr>
        <p:spPr>
          <a:xfrm>
            <a:off x="567000" y="3584520"/>
            <a:ext cx="63720" cy="178272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23"/>
          <p:cNvSpPr/>
          <p:nvPr/>
        </p:nvSpPr>
        <p:spPr>
          <a:xfrm>
            <a:off x="795600" y="37674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BIDIRECTIONAL ENERGY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24"/>
          <p:cNvSpPr/>
          <p:nvPr/>
        </p:nvSpPr>
        <p:spPr>
          <a:xfrm>
            <a:off x="795600" y="42062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ISO 15118-20 and related standards support vehicle-to-home and vehicle-to-grid pathways.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 25"/>
          <p:cNvSpPr/>
          <p:nvPr/>
        </p:nvSpPr>
        <p:spPr>
          <a:xfrm>
            <a:off x="795600" y="50292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ff5a67"/>
                </a:solidFill>
                <a:effectLst/>
                <a:uFillTx/>
                <a:latin typeface="Aptos"/>
              </a:rPr>
              <a:t>V2H · V2G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9" name="Shape 26"/>
          <p:cNvSpPr/>
          <p:nvPr/>
        </p:nvSpPr>
        <p:spPr>
          <a:xfrm>
            <a:off x="4370760" y="35845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0" name="Shape 27"/>
          <p:cNvSpPr/>
          <p:nvPr/>
        </p:nvSpPr>
        <p:spPr>
          <a:xfrm>
            <a:off x="4370760" y="3584520"/>
            <a:ext cx="63720" cy="178272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28"/>
          <p:cNvSpPr/>
          <p:nvPr/>
        </p:nvSpPr>
        <p:spPr>
          <a:xfrm>
            <a:off x="4599360" y="37674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END-TO-END DRIVING AI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29"/>
          <p:cNvSpPr/>
          <p:nvPr/>
        </p:nvSpPr>
        <p:spPr>
          <a:xfrm>
            <a:off x="4599360" y="42062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Integrated neural driving stacks are being demonstrated for complex urban navigation.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30"/>
          <p:cNvSpPr/>
          <p:nvPr/>
        </p:nvSpPr>
        <p:spPr>
          <a:xfrm>
            <a:off x="4599360" y="50292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19d3e6"/>
                </a:solidFill>
                <a:effectLst/>
                <a:uFillTx/>
                <a:latin typeface="Aptos"/>
              </a:rPr>
              <a:t>Research + production pilots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4" name="Shape 31"/>
          <p:cNvSpPr/>
          <p:nvPr/>
        </p:nvSpPr>
        <p:spPr>
          <a:xfrm>
            <a:off x="8174880" y="3584520"/>
            <a:ext cx="3456000" cy="1782720"/>
          </a:xfrm>
          <a:prstGeom prst="roundRect">
            <a:avLst>
              <a:gd name="adj" fmla="val 3077"/>
            </a:avLst>
          </a:prstGeom>
          <a:solidFill>
            <a:srgbClr val="122b38"/>
          </a:solidFill>
          <a:ln w="10160">
            <a:solidFill>
              <a:srgbClr val="24424e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5" name="Shape 32"/>
          <p:cNvSpPr/>
          <p:nvPr/>
        </p:nvSpPr>
        <p:spPr>
          <a:xfrm>
            <a:off x="8174880" y="3584520"/>
            <a:ext cx="63720" cy="178272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 33"/>
          <p:cNvSpPr/>
          <p:nvPr/>
        </p:nvSpPr>
        <p:spPr>
          <a:xfrm>
            <a:off x="8403480" y="37674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HYDROGEN PATHWAYS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7" name="Text 34"/>
          <p:cNvSpPr/>
          <p:nvPr/>
        </p:nvSpPr>
        <p:spPr>
          <a:xfrm>
            <a:off x="8403480" y="4206240"/>
            <a:ext cx="2998800" cy="99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50" strike="noStrike" u="none">
                <a:solidFill>
                  <a:srgbClr val="c5d5dd"/>
                </a:solidFill>
                <a:effectLst/>
                <a:uFillTx/>
                <a:latin typeface="Aptos"/>
                <a:ea typeface="Aptos"/>
              </a:rPr>
              <a:t>Fuel cells remain under development for selected commercial and long-range use cases.</a:t>
            </a:r>
            <a:endParaRPr b="0" lang="en-US" sz="10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8" name="Text 35"/>
          <p:cNvSpPr/>
          <p:nvPr/>
        </p:nvSpPr>
        <p:spPr>
          <a:xfrm>
            <a:off x="8403480" y="5029200"/>
            <a:ext cx="290736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trike="noStrike" u="none">
                <a:solidFill>
                  <a:srgbClr val="b7f34a"/>
                </a:solidFill>
                <a:effectLst/>
                <a:uFillTx/>
                <a:latin typeface="Aptos"/>
              </a:rPr>
              <a:t>Heavy-duty + infrastructure-dependent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36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7e98a8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0" name="Text 37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19d3e6"/>
                </a:solidFill>
                <a:effectLst/>
                <a:uFillTx/>
                <a:latin typeface="Aptos"/>
                <a:ea typeface="Aptos"/>
              </a:rPr>
              <a:t>24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8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Text 0"/>
          <p:cNvSpPr/>
          <p:nvPr/>
        </p:nvSpPr>
        <p:spPr>
          <a:xfrm>
            <a:off x="567000" y="329040"/>
            <a:ext cx="530316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ff5a67"/>
                </a:solidFill>
                <a:effectLst/>
                <a:uFillTx/>
                <a:latin typeface="Aptos"/>
                <a:ea typeface="Aptos"/>
              </a:rPr>
              <a:t>CURATED VIDEO LINKS · OFFICIAL SOURCES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 1"/>
          <p:cNvSpPr/>
          <p:nvPr/>
        </p:nvSpPr>
        <p:spPr>
          <a:xfrm>
            <a:off x="567000" y="658440"/>
            <a:ext cx="1088100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Watch &amp; Discuss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Shape 2"/>
          <p:cNvSpPr/>
          <p:nvPr/>
        </p:nvSpPr>
        <p:spPr>
          <a:xfrm>
            <a:off x="566640" y="1298160"/>
            <a:ext cx="11018520" cy="360"/>
          </a:xfrm>
          <a:prstGeom prst="line">
            <a:avLst/>
          </a:prstGeom>
          <a:ln w="12700">
            <a:solidFill>
              <a:srgbClr val="c9d7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-44640" bIns="-44640" anchor="t" anchorCtr="1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3"/>
          <p:cNvSpPr/>
          <p:nvPr/>
        </p:nvSpPr>
        <p:spPr>
          <a:xfrm>
            <a:off x="530280" y="6546960"/>
            <a:ext cx="484596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1" strike="noStrike" u="none">
                <a:solidFill>
                  <a:srgbClr val="8497a2"/>
                </a:solidFill>
                <a:effectLst/>
                <a:uFillTx/>
                <a:latin typeface="Aptos"/>
                <a:ea typeface="Aptos"/>
              </a:rPr>
              <a:t>DAY 2  /  AUTOMOTIVE FUTURISTIC TECHNOLOGY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5" name="Text 4"/>
          <p:cNvSpPr/>
          <p:nvPr/>
        </p:nvSpPr>
        <p:spPr>
          <a:xfrm>
            <a:off x="11155680" y="6492240"/>
            <a:ext cx="456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25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Shape 5"/>
          <p:cNvSpPr/>
          <p:nvPr/>
        </p:nvSpPr>
        <p:spPr>
          <a:xfrm>
            <a:off x="621720" y="1600200"/>
            <a:ext cx="3456000" cy="400464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Shape 6"/>
          <p:cNvSpPr/>
          <p:nvPr/>
        </p:nvSpPr>
        <p:spPr>
          <a:xfrm>
            <a:off x="621720" y="1600200"/>
            <a:ext cx="63720" cy="4004640"/>
          </a:xfrm>
          <a:prstGeom prst="rect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7"/>
          <p:cNvSpPr/>
          <p:nvPr/>
        </p:nvSpPr>
        <p:spPr>
          <a:xfrm>
            <a:off x="850320" y="178308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HYDROGEN CONCEPT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8"/>
          <p:cNvSpPr/>
          <p:nvPr/>
        </p:nvSpPr>
        <p:spPr>
          <a:xfrm>
            <a:off x="850320" y="2221920"/>
            <a:ext cx="2998800" cy="321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Hyundai Motor Group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INITIUM fuel-cell concept film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0" name="Shape 9">
            <a:hlinkClick r:id="rId1"/>
          </p:cNvPr>
          <p:cNvSpPr/>
          <p:nvPr/>
        </p:nvSpPr>
        <p:spPr>
          <a:xfrm>
            <a:off x="914400" y="4736520"/>
            <a:ext cx="2852640" cy="438480"/>
          </a:xfrm>
          <a:prstGeom prst="roundRect">
            <a:avLst>
              <a:gd name="adj" fmla="val 10417"/>
            </a:avLst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1" name="Text 10">
            <a:hlinkClick r:id="rId2"/>
          </p:cNvPr>
          <p:cNvSpPr/>
          <p:nvPr/>
        </p:nvSpPr>
        <p:spPr>
          <a:xfrm>
            <a:off x="1078920" y="4864680"/>
            <a:ext cx="25232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sng">
                <a:solidFill>
                  <a:srgbClr val="07131d"/>
                </a:solidFill>
                <a:effectLst/>
                <a:uFillTx/>
                <a:latin typeface="Aptos"/>
                <a:ea typeface="Aptos"/>
                <a:hlinkClick r:id="rId3"/>
              </a:rPr>
              <a:t>PLAY VIDEO  ↗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Shape 11"/>
          <p:cNvSpPr/>
          <p:nvPr/>
        </p:nvSpPr>
        <p:spPr>
          <a:xfrm>
            <a:off x="4425840" y="1600200"/>
            <a:ext cx="3456000" cy="400464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12"/>
          <p:cNvSpPr/>
          <p:nvPr/>
        </p:nvSpPr>
        <p:spPr>
          <a:xfrm>
            <a:off x="4425840" y="1600200"/>
            <a:ext cx="63720" cy="4004640"/>
          </a:xfrm>
          <a:prstGeom prst="rect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Text 13"/>
          <p:cNvSpPr/>
          <p:nvPr/>
        </p:nvSpPr>
        <p:spPr>
          <a:xfrm>
            <a:off x="4654440" y="178308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AI-POWERED VEHICLES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Text 14"/>
          <p:cNvSpPr/>
          <p:nvPr/>
        </p:nvSpPr>
        <p:spPr>
          <a:xfrm>
            <a:off x="4654440" y="2221920"/>
            <a:ext cx="2998800" cy="321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SAE International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Digital chassis and software-defined experiences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Shape 15">
            <a:hlinkClick r:id="rId4"/>
          </p:cNvPr>
          <p:cNvSpPr/>
          <p:nvPr/>
        </p:nvSpPr>
        <p:spPr>
          <a:xfrm>
            <a:off x="4718160" y="4736520"/>
            <a:ext cx="2852640" cy="438480"/>
          </a:xfrm>
          <a:prstGeom prst="roundRect">
            <a:avLst>
              <a:gd name="adj" fmla="val 10417"/>
            </a:avLst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Text 16">
            <a:hlinkClick r:id="rId5"/>
          </p:cNvPr>
          <p:cNvSpPr/>
          <p:nvPr/>
        </p:nvSpPr>
        <p:spPr>
          <a:xfrm>
            <a:off x="4883040" y="4864680"/>
            <a:ext cx="25232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sng">
                <a:solidFill>
                  <a:srgbClr val="07131d"/>
                </a:solidFill>
                <a:effectLst/>
                <a:uFillTx/>
                <a:latin typeface="Aptos"/>
                <a:ea typeface="Aptos"/>
                <a:hlinkClick r:id="rId6"/>
              </a:rPr>
              <a:t>PLAY VIDEO  ↗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Shape 17"/>
          <p:cNvSpPr/>
          <p:nvPr/>
        </p:nvSpPr>
        <p:spPr>
          <a:xfrm>
            <a:off x="8229600" y="1600200"/>
            <a:ext cx="3456000" cy="4004640"/>
          </a:xfrm>
          <a:prstGeom prst="roundRect">
            <a:avLst>
              <a:gd name="adj" fmla="val 1587"/>
            </a:avLst>
          </a:prstGeom>
          <a:solidFill>
            <a:srgbClr val="ffffff"/>
          </a:solidFill>
          <a:ln w="10160">
            <a:solidFill>
              <a:srgbClr val="c9d7dd"/>
            </a:solidFill>
            <a:round/>
          </a:ln>
          <a:effectLst>
            <a:outerShdw algn="bl" blurRad="25560" dir="2700000" dist="50402" kx="0" ky="0" rotWithShape="0" sx="100000" sy="100000">
              <a:srgbClr val="000000">
                <a:alpha val="12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Shape 18"/>
          <p:cNvSpPr/>
          <p:nvPr/>
        </p:nvSpPr>
        <p:spPr>
          <a:xfrm>
            <a:off x="8229600" y="1600200"/>
            <a:ext cx="63720" cy="4004640"/>
          </a:xfrm>
          <a:prstGeom prst="rect">
            <a:avLst/>
          </a:prstGeom>
          <a:solidFill>
            <a:srgbClr val="ff5a67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0" name="Text 19"/>
          <p:cNvSpPr/>
          <p:nvPr/>
        </p:nvSpPr>
        <p:spPr>
          <a:xfrm>
            <a:off x="8458200" y="178308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0212c"/>
                </a:solidFill>
                <a:effectLst/>
                <a:uFillTx/>
                <a:latin typeface="Aptos Display"/>
                <a:ea typeface="Aptos Display"/>
              </a:rPr>
              <a:t>URBAN AUTONOMY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Text 20"/>
          <p:cNvSpPr/>
          <p:nvPr/>
        </p:nvSpPr>
        <p:spPr>
          <a:xfrm>
            <a:off x="8458200" y="2221920"/>
            <a:ext cx="2998800" cy="321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NVIDIA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60727e"/>
                </a:solidFill>
                <a:effectLst/>
                <a:uFillTx/>
                <a:latin typeface="Aptos"/>
                <a:ea typeface="Aptos"/>
              </a:rPr>
              <a:t>L2++ driving stack navigating San Francisco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21">
            <a:hlinkClick r:id="rId7"/>
          </p:cNvPr>
          <p:cNvSpPr/>
          <p:nvPr/>
        </p:nvSpPr>
        <p:spPr>
          <a:xfrm>
            <a:off x="8522280" y="4736520"/>
            <a:ext cx="2852640" cy="438480"/>
          </a:xfrm>
          <a:prstGeom prst="roundRect">
            <a:avLst>
              <a:gd name="adj" fmla="val 10417"/>
            </a:avLst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Text 22">
            <a:hlinkClick r:id="rId8"/>
          </p:cNvPr>
          <p:cNvSpPr/>
          <p:nvPr/>
        </p:nvSpPr>
        <p:spPr>
          <a:xfrm>
            <a:off x="8686800" y="4864680"/>
            <a:ext cx="2523240" cy="14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50" strike="noStrike" u="sng">
                <a:solidFill>
                  <a:srgbClr val="07131d"/>
                </a:solidFill>
                <a:effectLst/>
                <a:uFillTx/>
                <a:latin typeface="Aptos"/>
                <a:ea typeface="Aptos"/>
                <a:hlinkClick r:id="rId9"/>
              </a:rPr>
              <a:t>PLAY VIDEO  ↗</a:t>
            </a:r>
            <a:endParaRPr b="0" lang="en-US" sz="10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 23"/>
          <p:cNvSpPr/>
          <p:nvPr/>
        </p:nvSpPr>
        <p:spPr>
          <a:xfrm>
            <a:off x="1188720" y="5925240"/>
            <a:ext cx="9783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0727e"/>
                </a:solidFill>
                <a:effectLst/>
                <a:uFillTx/>
                <a:latin typeface="Aptos"/>
              </a:rPr>
              <a:t>Discussion prompt: Which technology solves a real customer or infrastructure problem — and what must mature before scale?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713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5" name="Image 0" descr="preencoded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Shape 0"/>
          <p:cNvSpPr/>
          <p:nvPr/>
        </p:nvSpPr>
        <p:spPr>
          <a:xfrm>
            <a:off x="0" y="0"/>
            <a:ext cx="12191400" cy="6857640"/>
          </a:xfrm>
          <a:prstGeom prst="rect">
            <a:avLst/>
          </a:prstGeom>
          <a:solidFill>
            <a:srgbClr val="07131d">
              <a:alpha val="82000"/>
            </a:srgbClr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7" name="Shape 1"/>
          <p:cNvSpPr/>
          <p:nvPr/>
        </p:nvSpPr>
        <p:spPr>
          <a:xfrm>
            <a:off x="640080" y="567000"/>
            <a:ext cx="1508400" cy="292320"/>
          </a:xfrm>
          <a:prstGeom prst="roundRect">
            <a:avLst>
              <a:gd name="adj" fmla="val 18750"/>
            </a:avLst>
          </a:prstGeom>
          <a:solidFill>
            <a:srgbClr val="b7f34a">
              <a:alpha val="16000"/>
            </a:srgbClr>
          </a:solidFill>
          <a:ln w="10160">
            <a:solidFill>
              <a:srgbClr val="b7f34a">
                <a:alpha val="70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Text 2"/>
          <p:cNvSpPr/>
          <p:nvPr/>
        </p:nvSpPr>
        <p:spPr>
          <a:xfrm>
            <a:off x="713160" y="635400"/>
            <a:ext cx="1362240" cy="118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800" spc="4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DAY 2 SUMMARY</a:t>
            </a:r>
            <a:endParaRPr b="0" lang="en-US" sz="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99" name="Text 3"/>
          <p:cNvSpPr/>
          <p:nvPr/>
        </p:nvSpPr>
        <p:spPr>
          <a:xfrm>
            <a:off x="640080" y="1234440"/>
            <a:ext cx="585180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2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Four ideas to carry forward</a:t>
            </a:r>
            <a:endParaRPr b="0" lang="en-US" sz="3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0" name="Shape 4"/>
          <p:cNvSpPr/>
          <p:nvPr/>
        </p:nvSpPr>
        <p:spPr>
          <a:xfrm>
            <a:off x="676800" y="233172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 5"/>
          <p:cNvSpPr/>
          <p:nvPr/>
        </p:nvSpPr>
        <p:spPr>
          <a:xfrm>
            <a:off x="676800" y="243684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1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 6"/>
          <p:cNvSpPr/>
          <p:nvPr/>
        </p:nvSpPr>
        <p:spPr>
          <a:xfrm>
            <a:off x="1325880" y="2359080"/>
            <a:ext cx="64918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Electrification is a spectrum — choose by use case and infrastructure.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3" name="Shape 7"/>
          <p:cNvSpPr/>
          <p:nvPr/>
        </p:nvSpPr>
        <p:spPr>
          <a:xfrm>
            <a:off x="676800" y="309060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Text 8"/>
          <p:cNvSpPr/>
          <p:nvPr/>
        </p:nvSpPr>
        <p:spPr>
          <a:xfrm>
            <a:off x="676800" y="319572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2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5" name="Text 9"/>
          <p:cNvSpPr/>
          <p:nvPr/>
        </p:nvSpPr>
        <p:spPr>
          <a:xfrm>
            <a:off x="1325880" y="3117960"/>
            <a:ext cx="64918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EV economics depend on battery cost, charging access and total ownership cost.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6" name="Shape 10"/>
          <p:cNvSpPr/>
          <p:nvPr/>
        </p:nvSpPr>
        <p:spPr>
          <a:xfrm>
            <a:off x="676800" y="3849480"/>
            <a:ext cx="438480" cy="438480"/>
          </a:xfrm>
          <a:prstGeom prst="ellipse">
            <a:avLst/>
          </a:prstGeom>
          <a:solidFill>
            <a:srgbClr val="19d3e6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7" name="Text 11"/>
          <p:cNvSpPr/>
          <p:nvPr/>
        </p:nvSpPr>
        <p:spPr>
          <a:xfrm>
            <a:off x="676800" y="395496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3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8" name="Text 12"/>
          <p:cNvSpPr/>
          <p:nvPr/>
        </p:nvSpPr>
        <p:spPr>
          <a:xfrm>
            <a:off x="1325880" y="3877200"/>
            <a:ext cx="64918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Automation is graduated; most current Indian-road ADAS remains Level 2.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" name="Shape 13"/>
          <p:cNvSpPr/>
          <p:nvPr/>
        </p:nvSpPr>
        <p:spPr>
          <a:xfrm>
            <a:off x="676800" y="4608720"/>
            <a:ext cx="438480" cy="438480"/>
          </a:xfrm>
          <a:prstGeom prst="ellipse">
            <a:avLst/>
          </a:prstGeom>
          <a:solidFill>
            <a:srgbClr val="b7f34a"/>
          </a:solidFill>
          <a:ln w="12700">
            <a:solidFill>
              <a:srgbClr val="0713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0" name="Text 14"/>
          <p:cNvSpPr/>
          <p:nvPr/>
        </p:nvSpPr>
        <p:spPr>
          <a:xfrm>
            <a:off x="676800" y="4713840"/>
            <a:ext cx="438480" cy="136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07131d"/>
                </a:solidFill>
                <a:effectLst/>
                <a:uFillTx/>
                <a:latin typeface="Aptos Display"/>
                <a:ea typeface="Aptos Display"/>
              </a:rPr>
              <a:t>4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 15"/>
          <p:cNvSpPr/>
          <p:nvPr/>
        </p:nvSpPr>
        <p:spPr>
          <a:xfrm>
            <a:off x="1325880" y="4636080"/>
            <a:ext cx="64918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</a:rPr>
              <a:t>Connectivity creates recurring value — and new cybersecurity obligations.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 16"/>
          <p:cNvSpPr/>
          <p:nvPr/>
        </p:nvSpPr>
        <p:spPr>
          <a:xfrm>
            <a:off x="676800" y="5925240"/>
            <a:ext cx="74977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78f3ff"/>
                </a:solidFill>
                <a:effectLst/>
                <a:uFillTx/>
                <a:latin typeface="Aptos"/>
              </a:rPr>
              <a:t>Tomorrow’s vehicle is electric, connected, updateable — and accountable.</a:t>
            </a:r>
            <a:endParaRPr b="0" lang="en-US" sz="1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Industrial Workshop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2026-09-19T09:08:37Z</dcterms:created>
  <dc:creator>Raghvendra Kumar Sigh</dc:creator>
  <dc:description/>
  <dc:language>en-US</dc:language>
  <cp:lastModifiedBy>Raghvendra Kumar Sigh</cp:lastModifiedBy>
  <dcterms:modified xsi:type="dcterms:W3CDTF">2026-09-19T09:08:37Z</dcterms:modified>
  <cp:revision>1</cp:revision>
  <dc:subject>Automotive Futuristic Technology — Day 2</dc:subject>
  <dc:title>Automotive Futuristic Technology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26</vt:r8>
  </property>
  <property fmtid="{D5CDD505-2E9C-101B-9397-08002B2CF9AE}" pid="3" name="PresentationFormat">
    <vt:lpwstr>On-screen Show (16:9)</vt:lpwstr>
  </property>
  <property fmtid="{D5CDD505-2E9C-101B-9397-08002B2CF9AE}" pid="4" name="Slides">
    <vt:r8>26</vt:r8>
  </property>
</Properties>
</file>