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4.xml" ContentType="application/vnd.openxmlformats-officedocument.theme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jpeg" ContentType="image/jpeg"/>
  <Override PartName="/ppt/media/image2.jpeg" ContentType="image/jpeg"/>
  <Override PartName="/ppt/media/image3.jpeg" ContentType="image/jpeg"/>
  <Override PartName="/ppt/slides/_rels/slide5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15.xml.rels" ContentType="application/vnd.openxmlformats-package.relationships+xml"/>
  <Override PartName="/ppt/slides/_rels/slide13.xml.rels" ContentType="application/vnd.openxmlformats-package.relationships+xml"/>
  <Override PartName="/ppt/slides/_rels/slide25.xml.rels" ContentType="application/vnd.openxmlformats-package.relationships+xml"/>
  <Override PartName="/ppt/slides/_rels/slide1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4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21.xml" ContentType="application/vnd.openxmlformats-officedocument.presentationml.slide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1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D40EFAD-0F4C-409E-8DDE-F6AB2112A204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81FFBA2-416B-487B-ADFD-751B69669CF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B3E2E1E-1597-42E6-9926-5E4B21931D6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7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6363AAB-A409-4E8B-AC03-8171F8F7917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2A34BA6-B9BC-49C2-9A8C-34CCB870FE4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EFA1D8C-A13D-4AC4-B7BB-48AB452099A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66834CC-AC2F-4CEC-AE8F-F58774FA9DE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502E689-3389-4403-BEB0-A0FC6007973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17488F2-E143-4586-A629-B2DD70B000D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3FA534D-B2A2-4D11-9AEA-3FEF7BD0539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1E41E1C-B7CB-4EFC-B5C1-EBD86D56B9B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1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4B73C33-6510-4BC2-B20A-D33C90FD9F4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4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DC71D8C-02EA-4864-B432-780AF4EFA3F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4921466-E500-411F-A5E3-91283B8EC70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4AD5C30-1165-43C2-A925-7BD12720C7D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3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959FF72-F610-491F-A936-34277BAA1CE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6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982316F-6F88-4D37-B926-7C3AAC19E81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9" name="PlaceHolder 3"/>
          <p:cNvSpPr>
            <a:spLocks noGrp="1"/>
          </p:cNvSpPr>
          <p:nvPr>
            <p:ph type="sldNum" idx="4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AF57958-A589-46CA-BDE2-AE292E929FB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2" name="PlaceHolder 3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2C0CD6E-8A76-4292-97D6-A29FD6B3F8B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5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A6DA8D2-3335-43FC-BFB2-67A4A249DDA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8" name="PlaceHolder 3"/>
          <p:cNvSpPr>
            <a:spLocks noGrp="1"/>
          </p:cNvSpPr>
          <p:nvPr>
            <p:ph type="sldNum" idx="5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573F0F6-61D0-4DD7-8D65-A60A79FCE90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3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1" name="PlaceHolder 3"/>
          <p:cNvSpPr>
            <a:spLocks noGrp="1"/>
          </p:cNvSpPr>
          <p:nvPr>
            <p:ph type="sldNum" idx="5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610DCA0-2F52-4092-BCEF-2A61A8FBF8E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3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4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22190B8-242D-4510-92EA-98088A0E558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7" name="PlaceHolder 3"/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1840A1-96C0-4A2B-B29A-CB147C21724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PlaceHolder 3"/>
          <p:cNvSpPr>
            <a:spLocks noGrp="1"/>
          </p:cNvSpPr>
          <p:nvPr>
            <p:ph type="sldNum" idx="5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F02AC12-5434-41D4-A249-0399CAC49C5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3" name="PlaceHolder 3"/>
          <p:cNvSpPr>
            <a:spLocks noGrp="1"/>
          </p:cNvSpPr>
          <p:nvPr>
            <p:ph type="sldNum" idx="5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27DFA9-A895-4B81-B1E6-5E5B51586DB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LIGHT">
    <p:bg>
      <p:bgPr>
        <a:solidFill>
          <a:srgbClr val="f4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Shape 0"/>
          <p:cNvSpPr/>
          <p:nvPr/>
        </p:nvSpPr>
        <p:spPr>
          <a:xfrm>
            <a:off x="0" y="0"/>
            <a:ext cx="12191400" cy="1094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" name="Text 1"/>
          <p:cNvSpPr/>
          <p:nvPr/>
        </p:nvSpPr>
        <p:spPr>
          <a:xfrm>
            <a:off x="502920" y="228600"/>
            <a:ext cx="2742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150" strike="noStrike" u="none">
                <a:solidFill>
                  <a:srgbClr val="687174"/>
                </a:solidFill>
                <a:effectLst/>
                <a:uFillTx/>
                <a:latin typeface="Aptos"/>
                <a:ea typeface="Aptos"/>
              </a:rPr>
              <a:t>AUTOVERSE  /  DAY 1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Text 2"/>
          <p:cNvSpPr/>
          <p:nvPr/>
        </p:nvSpPr>
        <p:spPr>
          <a:xfrm>
            <a:off x="502920" y="6546960"/>
            <a:ext cx="64004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BBA Marketing &amp; Automobile Management  •  Industrial Workshop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Text 3"/>
          <p:cNvSpPr/>
          <p:nvPr/>
        </p:nvSpPr>
        <p:spPr>
          <a:xfrm>
            <a:off x="9784080" y="6546960"/>
            <a:ext cx="18741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25 SEPTEMBER 2026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sldNum" idx="1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F976226-24F5-439D-A5AC-419F616F9F2C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ARK">
    <p:bg>
      <p:bgPr>
        <a:solidFill>
          <a:srgbClr val="151b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/>
          <p:cNvSpPr/>
          <p:nvPr/>
        </p:nvSpPr>
        <p:spPr>
          <a:xfrm>
            <a:off x="0" y="0"/>
            <a:ext cx="12191400" cy="10944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Text 1"/>
          <p:cNvSpPr/>
          <p:nvPr/>
        </p:nvSpPr>
        <p:spPr>
          <a:xfrm>
            <a:off x="502920" y="228600"/>
            <a:ext cx="2742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150" strike="noStrike" u="none">
                <a:solidFill>
                  <a:srgbClr val="8da0a4"/>
                </a:solidFill>
                <a:effectLst/>
                <a:uFillTx/>
                <a:latin typeface="Aptos"/>
              </a:rPr>
              <a:t>AUTOVERSE  /  DAY 1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" name="Text 2"/>
          <p:cNvSpPr/>
          <p:nvPr/>
        </p:nvSpPr>
        <p:spPr>
          <a:xfrm>
            <a:off x="502920" y="6546960"/>
            <a:ext cx="64004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rPr>
              <a:t>BBA Marketing &amp; Automobile Management  •  Industrial Workshop</a:t>
            </a:r>
            <a:endParaRPr b="0" lang="en-US" sz="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1"/>
          <p:cNvSpPr>
            <a:spLocks noGrp="1"/>
          </p:cNvSpPr>
          <p:nvPr>
            <p:ph type="sldNum" idx="2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E078CD3-AE1F-47BB-B67F-9B4E6330A95E}" type="slidenum">
              <a: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hyperlink" Target="https://www.youtube.com/watch?v=vjQA3NrVvrk" TargetMode="External"/><Relationship Id="rId3" Type="http://schemas.openxmlformats.org/officeDocument/2006/relationships/hyperlink" Target="https://www.youtube.com/watch?v=vjQA3NrVvrk" TargetMode="External"/><Relationship Id="rId4" Type="http://schemas.openxmlformats.org/officeDocument/2006/relationships/hyperlink" Target="https://www.youtube.com/watch?v=vjQA3NrVvrk" TargetMode="External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hyperlink" Target="https://www.youtube.com/watch?v=zQeQWGqfFN0" TargetMode="External"/><Relationship Id="rId3" Type="http://schemas.openxmlformats.org/officeDocument/2006/relationships/hyperlink" Target="https://www.youtube.com/watch?v=zQeQWGqfFN0" TargetMode="External"/><Relationship Id="rId4" Type="http://schemas.openxmlformats.org/officeDocument/2006/relationships/hyperlink" Target="https://www.youtube.com/watch?v=zQeQWGqfFN0" TargetMode="External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hyperlink" Target="https://www.youtube.com/watch?v=OhShoU_E-0g" TargetMode="External"/><Relationship Id="rId3" Type="http://schemas.openxmlformats.org/officeDocument/2006/relationships/hyperlink" Target="https://www.youtube.com/watch?v=OhShoU_E-0g" TargetMode="External"/><Relationship Id="rId4" Type="http://schemas.openxmlformats.org/officeDocument/2006/relationships/hyperlink" Target="https://www.youtube.com/watch?v=OhShoU_E-0g" TargetMode="External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151b1d">
              <a:alpha val="74000"/>
            </a:srgbClr>
          </a:solidFill>
          <a:ln w="12700">
            <a:solidFill>
              <a:srgbClr val="151b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1"/>
          <p:cNvSpPr/>
          <p:nvPr/>
        </p:nvSpPr>
        <p:spPr>
          <a:xfrm>
            <a:off x="0" y="0"/>
            <a:ext cx="6583320" cy="6857640"/>
          </a:xfrm>
          <a:prstGeom prst="rect">
            <a:avLst/>
          </a:prstGeom>
          <a:solidFill>
            <a:srgbClr val="151b1d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Shape 2"/>
          <p:cNvSpPr/>
          <p:nvPr/>
        </p:nvSpPr>
        <p:spPr>
          <a:xfrm>
            <a:off x="640080" y="685800"/>
            <a:ext cx="1325520" cy="328680"/>
          </a:xfrm>
          <a:prstGeom prst="roundRect">
            <a:avLst>
              <a:gd name="adj" fmla="val 22222"/>
            </a:avLst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3"/>
          <p:cNvSpPr/>
          <p:nvPr/>
        </p:nvSpPr>
        <p:spPr>
          <a:xfrm>
            <a:off x="640080" y="768240"/>
            <a:ext cx="1325520" cy="1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6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DAY 1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4"/>
          <p:cNvSpPr/>
          <p:nvPr/>
        </p:nvSpPr>
        <p:spPr>
          <a:xfrm>
            <a:off x="640080" y="1417320"/>
            <a:ext cx="5668920" cy="15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Vehicle Body Engineering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&amp; Fundamental Maintenance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5"/>
          <p:cNvSpPr/>
          <p:nvPr/>
        </p:nvSpPr>
        <p:spPr>
          <a:xfrm>
            <a:off x="640080" y="3337560"/>
            <a:ext cx="502884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c8d1d3"/>
                </a:solidFill>
                <a:effectLst/>
                <a:uFillTx/>
                <a:latin typeface="Aptos"/>
              </a:rPr>
              <a:t>From structural design and crash safety to preventive care and diagnostics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6"/>
          <p:cNvSpPr/>
          <p:nvPr/>
        </p:nvSpPr>
        <p:spPr>
          <a:xfrm>
            <a:off x="640080" y="5193720"/>
            <a:ext cx="512028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99" strike="noStrike" u="none">
                <a:solidFill>
                  <a:srgbClr val="24c7d9"/>
                </a:solidFill>
                <a:effectLst/>
                <a:uFillTx/>
                <a:latin typeface="Aptos"/>
              </a:rPr>
              <a:t>25 SEPTEMBER 2026  •  GU CAMPUS, GREATER NOIDA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7"/>
          <p:cNvSpPr/>
          <p:nvPr/>
        </p:nvSpPr>
        <p:spPr>
          <a:xfrm>
            <a:off x="640080" y="5559480"/>
            <a:ext cx="5303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8:45–10:45  Session 1    |    11:30–1:30  Session 2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1"/>
          <p:cNvSpPr>
            <a:spLocks noGrp="1"/>
          </p:cNvSpPr>
          <p:nvPr>
            <p:ph type="sldNum" idx="6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699F0BB-27A1-48CD-9261-B42BC7887C12}" type="slidenum">
              <a: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rPr>
              <a:t>1</a:t>
            </a:fld>
            <a:endParaRPr b="0" lang="en-US" sz="7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DAY AGENDA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One day. Two engineering lenses.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The revised workshop progression from structure to service.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Shape 3"/>
          <p:cNvSpPr/>
          <p:nvPr/>
        </p:nvSpPr>
        <p:spPr>
          <a:xfrm>
            <a:off x="640080" y="2057400"/>
            <a:ext cx="5257440" cy="1444320"/>
          </a:xfrm>
          <a:prstGeom prst="roundRect">
            <a:avLst>
              <a:gd name="adj" fmla="val 253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Shape 4"/>
          <p:cNvSpPr/>
          <p:nvPr/>
        </p:nvSpPr>
        <p:spPr>
          <a:xfrm>
            <a:off x="640080" y="2057400"/>
            <a:ext cx="63720" cy="14443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5"/>
          <p:cNvSpPr/>
          <p:nvPr/>
        </p:nvSpPr>
        <p:spPr>
          <a:xfrm>
            <a:off x="868680" y="2258640"/>
            <a:ext cx="48459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8:45–10:45  /  SESSION 1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6"/>
          <p:cNvSpPr/>
          <p:nvPr/>
        </p:nvSpPr>
        <p:spPr>
          <a:xfrm>
            <a:off x="868680" y="2651760"/>
            <a:ext cx="4845960" cy="69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Vehicle Body — Construction, Materials &amp; Safety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7"/>
          <p:cNvSpPr/>
          <p:nvPr/>
        </p:nvSpPr>
        <p:spPr>
          <a:xfrm>
            <a:off x="6263640" y="2057400"/>
            <a:ext cx="5257440" cy="1444320"/>
          </a:xfrm>
          <a:prstGeom prst="roundRect">
            <a:avLst>
              <a:gd name="adj" fmla="val 253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Shape 8"/>
          <p:cNvSpPr/>
          <p:nvPr/>
        </p:nvSpPr>
        <p:spPr>
          <a:xfrm>
            <a:off x="6263640" y="2057400"/>
            <a:ext cx="63720" cy="1444320"/>
          </a:xfrm>
          <a:prstGeom prst="rect">
            <a:avLst/>
          </a:prstGeom>
          <a:solidFill>
            <a:srgbClr val="f5c84c"/>
          </a:solidFill>
          <a:ln w="12700">
            <a:solidFill>
              <a:srgbClr val="f5c84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9"/>
          <p:cNvSpPr/>
          <p:nvPr/>
        </p:nvSpPr>
        <p:spPr>
          <a:xfrm>
            <a:off x="6492240" y="2258640"/>
            <a:ext cx="48459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10:46–11:30  /  TEA BREAK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10"/>
          <p:cNvSpPr/>
          <p:nvPr/>
        </p:nvSpPr>
        <p:spPr>
          <a:xfrm>
            <a:off x="6492240" y="2651760"/>
            <a:ext cx="4845960" cy="69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Networking with industry experts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Shape 11"/>
          <p:cNvSpPr/>
          <p:nvPr/>
        </p:nvSpPr>
        <p:spPr>
          <a:xfrm>
            <a:off x="640080" y="3931920"/>
            <a:ext cx="5257440" cy="1444320"/>
          </a:xfrm>
          <a:prstGeom prst="roundRect">
            <a:avLst>
              <a:gd name="adj" fmla="val 253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12"/>
          <p:cNvSpPr/>
          <p:nvPr/>
        </p:nvSpPr>
        <p:spPr>
          <a:xfrm>
            <a:off x="640080" y="3931920"/>
            <a:ext cx="63720" cy="144432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13"/>
          <p:cNvSpPr/>
          <p:nvPr/>
        </p:nvSpPr>
        <p:spPr>
          <a:xfrm>
            <a:off x="868680" y="4133160"/>
            <a:ext cx="48459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11:30–1:30  /  SESSION 2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14"/>
          <p:cNvSpPr/>
          <p:nvPr/>
        </p:nvSpPr>
        <p:spPr>
          <a:xfrm>
            <a:off x="868680" y="4526280"/>
            <a:ext cx="4845960" cy="69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Fundamental Maintenance — Preventive Care &amp; Diagnostics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15"/>
          <p:cNvSpPr/>
          <p:nvPr/>
        </p:nvSpPr>
        <p:spPr>
          <a:xfrm>
            <a:off x="6263640" y="3931920"/>
            <a:ext cx="5257440" cy="1444320"/>
          </a:xfrm>
          <a:prstGeom prst="roundRect">
            <a:avLst>
              <a:gd name="adj" fmla="val 253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Shape 16"/>
          <p:cNvSpPr/>
          <p:nvPr/>
        </p:nvSpPr>
        <p:spPr>
          <a:xfrm>
            <a:off x="6263640" y="3931920"/>
            <a:ext cx="63720" cy="144432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17"/>
          <p:cNvSpPr/>
          <p:nvPr/>
        </p:nvSpPr>
        <p:spPr>
          <a:xfrm>
            <a:off x="6492240" y="4133160"/>
            <a:ext cx="48459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1:30 onward  /  LUNCH + FELICITATION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18"/>
          <p:cNvSpPr/>
          <p:nvPr/>
        </p:nvSpPr>
        <p:spPr>
          <a:xfrm>
            <a:off x="6492240" y="4526280"/>
            <a:ext cx="4845960" cy="69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Close of Day 1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1"/>
          <p:cNvSpPr>
            <a:spLocks noGrp="1"/>
          </p:cNvSpPr>
          <p:nvPr>
            <p:ph type="sldNum" idx="7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4D7A187-3F43-4DE0-B854-3A01B525F9EB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2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151b1d">
              <a:alpha val="70000"/>
            </a:srgbClr>
          </a:solidFill>
          <a:ln w="12700">
            <a:solidFill>
              <a:srgbClr val="151b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1"/>
          <p:cNvSpPr/>
          <p:nvPr/>
        </p:nvSpPr>
        <p:spPr>
          <a:xfrm>
            <a:off x="0" y="0"/>
            <a:ext cx="7131960" cy="6857640"/>
          </a:xfrm>
          <a:prstGeom prst="rect">
            <a:avLst/>
          </a:prstGeom>
          <a:solidFill>
            <a:srgbClr val="151b1d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2"/>
          <p:cNvSpPr/>
          <p:nvPr/>
        </p:nvSpPr>
        <p:spPr>
          <a:xfrm>
            <a:off x="640080" y="1051560"/>
            <a:ext cx="118836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40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01</a:t>
            </a:r>
            <a:endParaRPr b="0" lang="en-US" sz="4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3"/>
          <p:cNvSpPr/>
          <p:nvPr/>
        </p:nvSpPr>
        <p:spPr>
          <a:xfrm>
            <a:off x="640080" y="1874520"/>
            <a:ext cx="603468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Vehicle Body — Construction, Materials &amp; Safety</a:t>
            </a:r>
            <a:endParaRPr b="0" lang="en-US" sz="3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4"/>
          <p:cNvSpPr/>
          <p:nvPr/>
        </p:nvSpPr>
        <p:spPr>
          <a:xfrm>
            <a:off x="640080" y="3200400"/>
            <a:ext cx="5303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c4ced0"/>
                </a:solidFill>
                <a:effectLst/>
                <a:uFillTx/>
                <a:latin typeface="Aptos"/>
              </a:rPr>
              <a:t>How a body is designed, built and protected — and why those choices shape cost, weight, repairability and safety.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1"/>
          <p:cNvSpPr>
            <a:spLocks noGrp="1"/>
          </p:cNvSpPr>
          <p:nvPr>
            <p:ph type="sldNum" idx="8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AA4DF74-6B8A-4EFD-B32B-9D40B6319022}" type="slidenum">
              <a: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rPr>
              <a:t>3</a:t>
            </a:fld>
            <a:endParaRPr b="0" lang="en-US" sz="7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SESSION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What you should be able to explain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Five outcomes connect engineering choices to customer and business value.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Shape 3"/>
          <p:cNvSpPr/>
          <p:nvPr/>
        </p:nvSpPr>
        <p:spPr>
          <a:xfrm>
            <a:off x="640080" y="196596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4"/>
          <p:cNvSpPr/>
          <p:nvPr/>
        </p:nvSpPr>
        <p:spPr>
          <a:xfrm>
            <a:off x="640080" y="1965960"/>
            <a:ext cx="63720" cy="9324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5"/>
          <p:cNvSpPr/>
          <p:nvPr/>
        </p:nvSpPr>
        <p:spPr>
          <a:xfrm>
            <a:off x="868680" y="216720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01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6"/>
          <p:cNvSpPr/>
          <p:nvPr/>
        </p:nvSpPr>
        <p:spPr>
          <a:xfrm>
            <a:off x="868680" y="256032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Classify body styles and explain the body’s system role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Shape 7"/>
          <p:cNvSpPr/>
          <p:nvPr/>
        </p:nvSpPr>
        <p:spPr>
          <a:xfrm>
            <a:off x="6217920" y="196596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8"/>
          <p:cNvSpPr/>
          <p:nvPr/>
        </p:nvSpPr>
        <p:spPr>
          <a:xfrm>
            <a:off x="6217920" y="1965960"/>
            <a:ext cx="63720" cy="93240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9"/>
          <p:cNvSpPr/>
          <p:nvPr/>
        </p:nvSpPr>
        <p:spPr>
          <a:xfrm>
            <a:off x="6446520" y="216720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02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10"/>
          <p:cNvSpPr/>
          <p:nvPr/>
        </p:nvSpPr>
        <p:spPr>
          <a:xfrm>
            <a:off x="6446520" y="256032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Compare body-on-frame, unibody and space-frame construction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Shape 11"/>
          <p:cNvSpPr/>
          <p:nvPr/>
        </p:nvSpPr>
        <p:spPr>
          <a:xfrm>
            <a:off x="640080" y="315468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Shape 12"/>
          <p:cNvSpPr/>
          <p:nvPr/>
        </p:nvSpPr>
        <p:spPr>
          <a:xfrm>
            <a:off x="640080" y="315468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13"/>
          <p:cNvSpPr/>
          <p:nvPr/>
        </p:nvSpPr>
        <p:spPr>
          <a:xfrm>
            <a:off x="868680" y="335592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03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14"/>
          <p:cNvSpPr/>
          <p:nvPr/>
        </p:nvSpPr>
        <p:spPr>
          <a:xfrm>
            <a:off x="868680" y="374904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Evaluate materials on weight, cost, crash performance and repairability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Shape 15"/>
          <p:cNvSpPr/>
          <p:nvPr/>
        </p:nvSpPr>
        <p:spPr>
          <a:xfrm>
            <a:off x="6217920" y="315468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Shape 16"/>
          <p:cNvSpPr/>
          <p:nvPr/>
        </p:nvSpPr>
        <p:spPr>
          <a:xfrm>
            <a:off x="6217920" y="3154680"/>
            <a:ext cx="63720" cy="932400"/>
          </a:xfrm>
          <a:prstGeom prst="rect">
            <a:avLst/>
          </a:prstGeom>
          <a:solidFill>
            <a:srgbClr val="f5c84c"/>
          </a:solidFill>
          <a:ln w="12700">
            <a:solidFill>
              <a:srgbClr val="f5c84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7"/>
          <p:cNvSpPr/>
          <p:nvPr/>
        </p:nvSpPr>
        <p:spPr>
          <a:xfrm>
            <a:off x="6446520" y="335592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04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8"/>
          <p:cNvSpPr/>
          <p:nvPr/>
        </p:nvSpPr>
        <p:spPr>
          <a:xfrm>
            <a:off x="6446520" y="374904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Explain crumple zones, safety cages and pillar structures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Shape 19"/>
          <p:cNvSpPr/>
          <p:nvPr/>
        </p:nvSpPr>
        <p:spPr>
          <a:xfrm>
            <a:off x="640080" y="4343400"/>
            <a:ext cx="1074384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Shape 20"/>
          <p:cNvSpPr/>
          <p:nvPr/>
        </p:nvSpPr>
        <p:spPr>
          <a:xfrm>
            <a:off x="640080" y="4343400"/>
            <a:ext cx="63720" cy="9324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21"/>
          <p:cNvSpPr/>
          <p:nvPr/>
        </p:nvSpPr>
        <p:spPr>
          <a:xfrm>
            <a:off x="868680" y="4544640"/>
            <a:ext cx="103323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05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22"/>
          <p:cNvSpPr/>
          <p:nvPr/>
        </p:nvSpPr>
        <p:spPr>
          <a:xfrm>
            <a:off x="868680" y="4937760"/>
            <a:ext cx="10332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Trace the Body-in-White manufacturing and corrosion-protection sequence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sldNum" idx="9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404A8BA-434B-4B33-B797-33E2A1E785C4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4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 0"/>
          <p:cNvSpPr/>
          <p:nvPr/>
        </p:nvSpPr>
        <p:spPr>
          <a:xfrm>
            <a:off x="594360" y="585360"/>
            <a:ext cx="45716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24c7d9"/>
                </a:solidFill>
                <a:effectLst/>
                <a:uFillTx/>
                <a:latin typeface="Aptos"/>
              </a:rPr>
              <a:t>SESSION 1 / CONCEPT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1"/>
          <p:cNvSpPr/>
          <p:nvPr/>
        </p:nvSpPr>
        <p:spPr>
          <a:xfrm>
            <a:off x="594360" y="932760"/>
            <a:ext cx="108810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The body is more than an outer shell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2"/>
          <p:cNvSpPr/>
          <p:nvPr/>
        </p:nvSpPr>
        <p:spPr>
          <a:xfrm>
            <a:off x="594360" y="1847160"/>
            <a:ext cx="98751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It integrates safety, structure, efficiency, comfort and brand expression.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Shape 3"/>
          <p:cNvSpPr/>
          <p:nvPr/>
        </p:nvSpPr>
        <p:spPr>
          <a:xfrm>
            <a:off x="640080" y="2788920"/>
            <a:ext cx="1992960" cy="2057040"/>
          </a:xfrm>
          <a:prstGeom prst="roundRect">
            <a:avLst>
              <a:gd name="adj" fmla="val 1835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4"/>
          <p:cNvSpPr/>
          <p:nvPr/>
        </p:nvSpPr>
        <p:spPr>
          <a:xfrm>
            <a:off x="640080" y="2788920"/>
            <a:ext cx="63720" cy="20570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5"/>
          <p:cNvSpPr/>
          <p:nvPr/>
        </p:nvSpPr>
        <p:spPr>
          <a:xfrm>
            <a:off x="868680" y="2990160"/>
            <a:ext cx="15814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PROTECT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6"/>
          <p:cNvSpPr/>
          <p:nvPr/>
        </p:nvSpPr>
        <p:spPr>
          <a:xfrm>
            <a:off x="868680" y="3383280"/>
            <a:ext cx="158148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Occupant safety cage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Shape 7"/>
          <p:cNvSpPr/>
          <p:nvPr/>
        </p:nvSpPr>
        <p:spPr>
          <a:xfrm>
            <a:off x="2907720" y="2788920"/>
            <a:ext cx="1992960" cy="2057040"/>
          </a:xfrm>
          <a:prstGeom prst="roundRect">
            <a:avLst>
              <a:gd name="adj" fmla="val 1835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8"/>
          <p:cNvSpPr/>
          <p:nvPr/>
        </p:nvSpPr>
        <p:spPr>
          <a:xfrm>
            <a:off x="2907720" y="2788920"/>
            <a:ext cx="63720" cy="205704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9"/>
          <p:cNvSpPr/>
          <p:nvPr/>
        </p:nvSpPr>
        <p:spPr>
          <a:xfrm>
            <a:off x="3136320" y="2990160"/>
            <a:ext cx="15814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CARRY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0"/>
          <p:cNvSpPr/>
          <p:nvPr/>
        </p:nvSpPr>
        <p:spPr>
          <a:xfrm>
            <a:off x="3136320" y="3383280"/>
            <a:ext cx="158148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Powertrain + suspension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Shape 11"/>
          <p:cNvSpPr/>
          <p:nvPr/>
        </p:nvSpPr>
        <p:spPr>
          <a:xfrm>
            <a:off x="5175360" y="2788920"/>
            <a:ext cx="1992960" cy="2057040"/>
          </a:xfrm>
          <a:prstGeom prst="roundRect">
            <a:avLst>
              <a:gd name="adj" fmla="val 1835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12"/>
          <p:cNvSpPr/>
          <p:nvPr/>
        </p:nvSpPr>
        <p:spPr>
          <a:xfrm>
            <a:off x="5175360" y="2788920"/>
            <a:ext cx="63720" cy="205704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13"/>
          <p:cNvSpPr/>
          <p:nvPr/>
        </p:nvSpPr>
        <p:spPr>
          <a:xfrm>
            <a:off x="5403960" y="2990160"/>
            <a:ext cx="15814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SHAPE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14"/>
          <p:cNvSpPr/>
          <p:nvPr/>
        </p:nvSpPr>
        <p:spPr>
          <a:xfrm>
            <a:off x="5403960" y="3383280"/>
            <a:ext cx="158148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Aerodynamics + energy use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15"/>
          <p:cNvSpPr/>
          <p:nvPr/>
        </p:nvSpPr>
        <p:spPr>
          <a:xfrm>
            <a:off x="7443360" y="2788920"/>
            <a:ext cx="1992960" cy="2057040"/>
          </a:xfrm>
          <a:prstGeom prst="roundRect">
            <a:avLst>
              <a:gd name="adj" fmla="val 1835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16"/>
          <p:cNvSpPr/>
          <p:nvPr/>
        </p:nvSpPr>
        <p:spPr>
          <a:xfrm>
            <a:off x="7443360" y="2788920"/>
            <a:ext cx="63720" cy="2057040"/>
          </a:xfrm>
          <a:prstGeom prst="rect">
            <a:avLst/>
          </a:prstGeom>
          <a:solidFill>
            <a:srgbClr val="f5c84c"/>
          </a:solidFill>
          <a:ln w="12700">
            <a:solidFill>
              <a:srgbClr val="f5c84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17"/>
          <p:cNvSpPr/>
          <p:nvPr/>
        </p:nvSpPr>
        <p:spPr>
          <a:xfrm>
            <a:off x="7671960" y="2990160"/>
            <a:ext cx="15814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REFINE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18"/>
          <p:cNvSpPr/>
          <p:nvPr/>
        </p:nvSpPr>
        <p:spPr>
          <a:xfrm>
            <a:off x="7671960" y="3383280"/>
            <a:ext cx="158148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Noise, vibration + harshness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19"/>
          <p:cNvSpPr/>
          <p:nvPr/>
        </p:nvSpPr>
        <p:spPr>
          <a:xfrm>
            <a:off x="9711000" y="2788920"/>
            <a:ext cx="1992960" cy="2057040"/>
          </a:xfrm>
          <a:prstGeom prst="roundRect">
            <a:avLst>
              <a:gd name="adj" fmla="val 1835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20"/>
          <p:cNvSpPr/>
          <p:nvPr/>
        </p:nvSpPr>
        <p:spPr>
          <a:xfrm>
            <a:off x="9711000" y="2788920"/>
            <a:ext cx="63720" cy="20570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21"/>
          <p:cNvSpPr/>
          <p:nvPr/>
        </p:nvSpPr>
        <p:spPr>
          <a:xfrm>
            <a:off x="9939600" y="2990160"/>
            <a:ext cx="15814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SIGNAL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22"/>
          <p:cNvSpPr/>
          <p:nvPr/>
        </p:nvSpPr>
        <p:spPr>
          <a:xfrm>
            <a:off x="9939600" y="3383280"/>
            <a:ext cx="1581480" cy="13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Brand identity + segment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23"/>
          <p:cNvSpPr/>
          <p:nvPr/>
        </p:nvSpPr>
        <p:spPr>
          <a:xfrm>
            <a:off x="640080" y="5212080"/>
            <a:ext cx="10789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BODY STYLES  /  Sedan  •  Hatchback  •  SUV/Crossover  •  MPV  •  Coupe  •  Pick-up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" name="PlaceHolder 1"/>
          <p:cNvSpPr>
            <a:spLocks noGrp="1"/>
          </p:cNvSpPr>
          <p:nvPr>
            <p:ph type="sldNum" idx="10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61752BE-96E4-453A-9900-37EBFCADE35E}" type="slidenum">
              <a: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rPr>
              <a:t>5</a:t>
            </a:fld>
            <a:endParaRPr b="0" lang="en-US" sz="7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SESSION 1 / CONCEPT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Three construction architectures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Every architecture is a compromise between ruggedness, mass, volume and tooling cost.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Shape 3"/>
          <p:cNvSpPr/>
          <p:nvPr/>
        </p:nvSpPr>
        <p:spPr>
          <a:xfrm>
            <a:off x="640080" y="1965960"/>
            <a:ext cx="3456000" cy="3291480"/>
          </a:xfrm>
          <a:prstGeom prst="roundRect">
            <a:avLst>
              <a:gd name="adj" fmla="val 1111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4"/>
          <p:cNvSpPr/>
          <p:nvPr/>
        </p:nvSpPr>
        <p:spPr>
          <a:xfrm>
            <a:off x="640080" y="1965960"/>
            <a:ext cx="63720" cy="32914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5"/>
          <p:cNvSpPr/>
          <p:nvPr/>
        </p:nvSpPr>
        <p:spPr>
          <a:xfrm>
            <a:off x="868680" y="2167200"/>
            <a:ext cx="30445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BODY-ON-FRAME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6"/>
          <p:cNvSpPr/>
          <p:nvPr/>
        </p:nvSpPr>
        <p:spPr>
          <a:xfrm>
            <a:off x="868680" y="2560320"/>
            <a:ext cx="3044520" cy="254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Separate ladder chassis + bolted body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Best fit: Pick-ups, rugged SUVs, commercial vehicles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Durable / repairable / heavy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7"/>
          <p:cNvSpPr/>
          <p:nvPr/>
        </p:nvSpPr>
        <p:spPr>
          <a:xfrm>
            <a:off x="4434840" y="1965960"/>
            <a:ext cx="3456000" cy="3291480"/>
          </a:xfrm>
          <a:prstGeom prst="roundRect">
            <a:avLst>
              <a:gd name="adj" fmla="val 1111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Shape 8"/>
          <p:cNvSpPr/>
          <p:nvPr/>
        </p:nvSpPr>
        <p:spPr>
          <a:xfrm>
            <a:off x="4434840" y="1965960"/>
            <a:ext cx="63720" cy="329148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9"/>
          <p:cNvSpPr/>
          <p:nvPr/>
        </p:nvSpPr>
        <p:spPr>
          <a:xfrm>
            <a:off x="4663440" y="2167200"/>
            <a:ext cx="30445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UNIBODY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10"/>
          <p:cNvSpPr/>
          <p:nvPr/>
        </p:nvSpPr>
        <p:spPr>
          <a:xfrm>
            <a:off x="4663440" y="2560320"/>
            <a:ext cx="3044520" cy="254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Body and chassis form one welded shell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Best fit: Most passenger cars and crossovers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Light / refined / predictable crash path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Shape 11"/>
          <p:cNvSpPr/>
          <p:nvPr/>
        </p:nvSpPr>
        <p:spPr>
          <a:xfrm>
            <a:off x="8229600" y="1965960"/>
            <a:ext cx="3456000" cy="3291480"/>
          </a:xfrm>
          <a:prstGeom prst="roundRect">
            <a:avLst>
              <a:gd name="adj" fmla="val 1111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12"/>
          <p:cNvSpPr/>
          <p:nvPr/>
        </p:nvSpPr>
        <p:spPr>
          <a:xfrm>
            <a:off x="8229600" y="1965960"/>
            <a:ext cx="63720" cy="329148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13"/>
          <p:cNvSpPr/>
          <p:nvPr/>
        </p:nvSpPr>
        <p:spPr>
          <a:xfrm>
            <a:off x="8458200" y="2167200"/>
            <a:ext cx="30445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SPACE FRAME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14"/>
          <p:cNvSpPr/>
          <p:nvPr/>
        </p:nvSpPr>
        <p:spPr>
          <a:xfrm>
            <a:off x="8458200" y="2560320"/>
            <a:ext cx="3044520" cy="254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Load-bearing skeleton + non-structural skins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Best fit: Low-volume performance and select EVs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Very light / flexible skins / costly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15"/>
          <p:cNvSpPr/>
          <p:nvPr/>
        </p:nvSpPr>
        <p:spPr>
          <a:xfrm>
            <a:off x="640080" y="5577840"/>
            <a:ext cx="10972440" cy="456840"/>
          </a:xfrm>
          <a:prstGeom prst="rect">
            <a:avLst/>
          </a:prstGeom>
          <a:solidFill>
            <a:srgbClr val="e1e7e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40" rIns="1440" tIns="1440" bIns="144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CLASS PROMPT  Which architecture is beneath the vehicle you arrived in today — and what evidence supports your answer?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sldNum" idx="11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4997F0A-AB2A-4035-861F-F518D66E1AA1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SESSION 1 / DECISION MATRIX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Body material trade-offs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No material wins every dimension; programme priorities determine the mix.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25" name="Table 0"/>
          <p:cNvGraphicFramePr/>
          <p:nvPr/>
        </p:nvGraphicFramePr>
        <p:xfrm>
          <a:off x="594360" y="1938600"/>
          <a:ext cx="11018160" cy="2907360"/>
        </p:xfrm>
        <a:graphic>
          <a:graphicData uri="http://schemas.openxmlformats.org/drawingml/2006/table">
            <a:tbl>
              <a:tblPr/>
              <a:tblGrid>
                <a:gridCol w="2103120"/>
                <a:gridCol w="1325880"/>
                <a:gridCol w="1280160"/>
                <a:gridCol w="1920240"/>
                <a:gridCol w="4389120"/>
              </a:tblGrid>
              <a:tr h="484560"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MATERIAL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WEIGHT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COST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REPAIRABILITY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TYPICAL USE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4560"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Mild / HSS steel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Baseline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Low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Easy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Mass-market panels + structure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4560"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AHSS / UHSS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10–15% lighter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Moderate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Specialist welding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Pillars + sills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4560"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Aluminium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30–40% lighter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High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Specialist repair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Bonnets, doors, premium/EV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4560"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Composites / CFRP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Lightest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Very high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Difficult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Low-volume performance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4560"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Engineering plastics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Light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Low–moderate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Replaceable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73080" bIns="7308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0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Bumpers, fenders, trim</a:t>
                      </a:r>
                      <a:endParaRPr b="0" lang="en-US" sz="1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6" name="Shape 3"/>
          <p:cNvSpPr/>
          <p:nvPr/>
        </p:nvSpPr>
        <p:spPr>
          <a:xfrm>
            <a:off x="594360" y="1938600"/>
            <a:ext cx="11018160" cy="502560"/>
          </a:xfrm>
          <a:prstGeom prst="rect">
            <a:avLst/>
          </a:prstGeom>
          <a:solidFill>
            <a:srgbClr val="151b1d"/>
          </a:solidFill>
          <a:ln w="12700">
            <a:solidFill>
              <a:srgbClr val="151b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4"/>
          <p:cNvSpPr/>
          <p:nvPr/>
        </p:nvSpPr>
        <p:spPr>
          <a:xfrm>
            <a:off x="685800" y="5669280"/>
            <a:ext cx="107895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Management lens  /  Lightweighting can lower energy use — but specialist repairs may raise ownership and insurance cost.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PlaceHolder 1"/>
          <p:cNvSpPr>
            <a:spLocks noGrp="1"/>
          </p:cNvSpPr>
          <p:nvPr>
            <p:ph type="sldNum" idx="12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89FBDFB-7007-49DF-9AA9-0BB37E8C6505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Image 0" descr="preencoded.png"/>
          <p:cNvPicPr/>
          <p:nvPr/>
        </p:nvPicPr>
        <p:blipFill>
          <a:blip r:embed="rId1"/>
          <a:stretch/>
        </p:blipFill>
        <p:spPr>
          <a:xfrm>
            <a:off x="5989320" y="0"/>
            <a:ext cx="61992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0" name="Shape 0"/>
          <p:cNvSpPr/>
          <p:nvPr/>
        </p:nvSpPr>
        <p:spPr>
          <a:xfrm>
            <a:off x="0" y="0"/>
            <a:ext cx="6629040" cy="6857640"/>
          </a:xfrm>
          <a:prstGeom prst="rect">
            <a:avLst/>
          </a:prstGeom>
          <a:solidFill>
            <a:srgbClr val="151b1d"/>
          </a:solidFill>
          <a:ln w="12700">
            <a:solidFill>
              <a:srgbClr val="151b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1"/>
          <p:cNvSpPr/>
          <p:nvPr/>
        </p:nvSpPr>
        <p:spPr>
          <a:xfrm>
            <a:off x="594360" y="585360"/>
            <a:ext cx="45716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24c7d9"/>
                </a:solidFill>
                <a:effectLst/>
                <a:uFillTx/>
                <a:latin typeface="Aptos"/>
              </a:rPr>
              <a:t>SESSION 1 / SAFETY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2"/>
          <p:cNvSpPr/>
          <p:nvPr/>
        </p:nvSpPr>
        <p:spPr>
          <a:xfrm>
            <a:off x="594360" y="932760"/>
            <a:ext cx="108810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Design deformation. Preserve survival space.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Shape 3"/>
          <p:cNvSpPr/>
          <p:nvPr/>
        </p:nvSpPr>
        <p:spPr>
          <a:xfrm>
            <a:off x="640080" y="2240280"/>
            <a:ext cx="5211720" cy="621360"/>
          </a:xfrm>
          <a:prstGeom prst="roundRect">
            <a:avLst>
              <a:gd name="adj" fmla="val 5882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4"/>
          <p:cNvSpPr/>
          <p:nvPr/>
        </p:nvSpPr>
        <p:spPr>
          <a:xfrm>
            <a:off x="640080" y="2240280"/>
            <a:ext cx="63720" cy="6213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5"/>
          <p:cNvSpPr/>
          <p:nvPr/>
        </p:nvSpPr>
        <p:spPr>
          <a:xfrm>
            <a:off x="868680" y="244152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CRUMPLE ZONES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6"/>
          <p:cNvSpPr/>
          <p:nvPr/>
        </p:nvSpPr>
        <p:spPr>
          <a:xfrm>
            <a:off x="868680" y="2706480"/>
            <a:ext cx="4800240" cy="12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Progressively absorb kinetic energy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Shape 7"/>
          <p:cNvSpPr/>
          <p:nvPr/>
        </p:nvSpPr>
        <p:spPr>
          <a:xfrm>
            <a:off x="640080" y="3044880"/>
            <a:ext cx="5211720" cy="621360"/>
          </a:xfrm>
          <a:prstGeom prst="roundRect">
            <a:avLst>
              <a:gd name="adj" fmla="val 5882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8"/>
          <p:cNvSpPr/>
          <p:nvPr/>
        </p:nvSpPr>
        <p:spPr>
          <a:xfrm>
            <a:off x="640080" y="3044880"/>
            <a:ext cx="63720" cy="62136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9"/>
          <p:cNvSpPr/>
          <p:nvPr/>
        </p:nvSpPr>
        <p:spPr>
          <a:xfrm>
            <a:off x="868680" y="324612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SAFETY CAGE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10"/>
          <p:cNvSpPr/>
          <p:nvPr/>
        </p:nvSpPr>
        <p:spPr>
          <a:xfrm>
            <a:off x="868680" y="3511080"/>
            <a:ext cx="4800240" cy="12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UHSS resists cabin deformation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" name="Shape 11"/>
          <p:cNvSpPr/>
          <p:nvPr/>
        </p:nvSpPr>
        <p:spPr>
          <a:xfrm>
            <a:off x="640080" y="3849480"/>
            <a:ext cx="5211720" cy="621360"/>
          </a:xfrm>
          <a:prstGeom prst="roundRect">
            <a:avLst>
              <a:gd name="adj" fmla="val 5882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Shape 12"/>
          <p:cNvSpPr/>
          <p:nvPr/>
        </p:nvSpPr>
        <p:spPr>
          <a:xfrm>
            <a:off x="640080" y="3849480"/>
            <a:ext cx="63720" cy="62136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13"/>
          <p:cNvSpPr/>
          <p:nvPr/>
        </p:nvSpPr>
        <p:spPr>
          <a:xfrm>
            <a:off x="868680" y="405072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A / B / C PILLARS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14"/>
          <p:cNvSpPr/>
          <p:nvPr/>
        </p:nvSpPr>
        <p:spPr>
          <a:xfrm>
            <a:off x="868680" y="4315680"/>
            <a:ext cx="4800240" cy="12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Manage roof-crush and side-impact loads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" name="Shape 15"/>
          <p:cNvSpPr/>
          <p:nvPr/>
        </p:nvSpPr>
        <p:spPr>
          <a:xfrm>
            <a:off x="640080" y="4654440"/>
            <a:ext cx="5211720" cy="621360"/>
          </a:xfrm>
          <a:prstGeom prst="roundRect">
            <a:avLst>
              <a:gd name="adj" fmla="val 5882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Shape 16"/>
          <p:cNvSpPr/>
          <p:nvPr/>
        </p:nvSpPr>
        <p:spPr>
          <a:xfrm>
            <a:off x="640080" y="4654440"/>
            <a:ext cx="63720" cy="621360"/>
          </a:xfrm>
          <a:prstGeom prst="rect">
            <a:avLst/>
          </a:prstGeom>
          <a:solidFill>
            <a:srgbClr val="f5c84c"/>
          </a:solidFill>
          <a:ln w="12700">
            <a:solidFill>
              <a:srgbClr val="f5c84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17"/>
          <p:cNvSpPr/>
          <p:nvPr/>
        </p:nvSpPr>
        <p:spPr>
          <a:xfrm>
            <a:off x="868680" y="485532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CRASH BOXES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8"/>
          <p:cNvSpPr/>
          <p:nvPr/>
        </p:nvSpPr>
        <p:spPr>
          <a:xfrm>
            <a:off x="868680" y="5120640"/>
            <a:ext cx="4800240" cy="12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Contain low-speed repair cost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Shape 19">
            <a:hlinkClick r:id="rId2"/>
          </p:cNvPr>
          <p:cNvSpPr/>
          <p:nvPr/>
        </p:nvSpPr>
        <p:spPr>
          <a:xfrm>
            <a:off x="640080" y="5715000"/>
            <a:ext cx="3931560" cy="438480"/>
          </a:xfrm>
          <a:prstGeom prst="roundRect">
            <a:avLst>
              <a:gd name="adj" fmla="val 12500"/>
            </a:avLst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20">
            <a:hlinkClick r:id="rId3"/>
          </p:cNvPr>
          <p:cNvSpPr/>
          <p:nvPr/>
        </p:nvSpPr>
        <p:spPr>
          <a:xfrm>
            <a:off x="804600" y="5843160"/>
            <a:ext cx="36025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sng">
                <a:solidFill>
                  <a:srgbClr val="ffffff"/>
                </a:solidFill>
                <a:effectLst/>
                <a:uFillTx/>
                <a:latin typeface="Aptos"/>
                <a:hlinkClick r:id="rId4"/>
              </a:rPr>
              <a:t>PLAY  IIHS: Understanding Car Crashes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sldNum" idx="13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DB5FB72-1DE2-4561-8DA2-EA5CC8D42569}" type="slidenum">
              <a: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3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151b1d">
              <a:alpha val="78000"/>
            </a:srgbClr>
          </a:solidFill>
          <a:ln w="12700">
            <a:solidFill>
              <a:srgbClr val="333333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1"/>
          <p:cNvSpPr/>
          <p:nvPr/>
        </p:nvSpPr>
        <p:spPr>
          <a:xfrm>
            <a:off x="594360" y="585360"/>
            <a:ext cx="45716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24c7d9"/>
                </a:solidFill>
                <a:effectLst/>
                <a:uFillTx/>
                <a:latin typeface="Aptos"/>
              </a:rPr>
              <a:t>SESSION 1 / MANUFACTURING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2"/>
          <p:cNvSpPr/>
          <p:nvPr/>
        </p:nvSpPr>
        <p:spPr>
          <a:xfrm>
            <a:off x="594360" y="932760"/>
            <a:ext cx="108810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From coil to complete vehicle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3"/>
          <p:cNvSpPr/>
          <p:nvPr/>
        </p:nvSpPr>
        <p:spPr>
          <a:xfrm>
            <a:off x="594360" y="1847160"/>
            <a:ext cx="98751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Body-in-White is the structural shell before paint, trim and powertrain installation.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Shape 4"/>
          <p:cNvSpPr/>
          <p:nvPr/>
        </p:nvSpPr>
        <p:spPr>
          <a:xfrm>
            <a:off x="594360" y="2971800"/>
            <a:ext cx="2605680" cy="1599840"/>
          </a:xfrm>
          <a:prstGeom prst="roundRect">
            <a:avLst>
              <a:gd name="adj" fmla="val 2286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5"/>
          <p:cNvSpPr/>
          <p:nvPr/>
        </p:nvSpPr>
        <p:spPr>
          <a:xfrm>
            <a:off x="594360" y="2971800"/>
            <a:ext cx="63720" cy="15998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6"/>
          <p:cNvSpPr/>
          <p:nvPr/>
        </p:nvSpPr>
        <p:spPr>
          <a:xfrm>
            <a:off x="822960" y="3173040"/>
            <a:ext cx="21942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01  STAMPING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7"/>
          <p:cNvSpPr/>
          <p:nvPr/>
        </p:nvSpPr>
        <p:spPr>
          <a:xfrm>
            <a:off x="822960" y="3566160"/>
            <a:ext cx="2194200" cy="84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Coils pressed into panels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Shape 8"/>
          <p:cNvSpPr/>
          <p:nvPr/>
        </p:nvSpPr>
        <p:spPr>
          <a:xfrm>
            <a:off x="3474720" y="2971800"/>
            <a:ext cx="2605680" cy="1599840"/>
          </a:xfrm>
          <a:prstGeom prst="roundRect">
            <a:avLst>
              <a:gd name="adj" fmla="val 2286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Shape 9"/>
          <p:cNvSpPr/>
          <p:nvPr/>
        </p:nvSpPr>
        <p:spPr>
          <a:xfrm>
            <a:off x="3474720" y="2971800"/>
            <a:ext cx="63720" cy="159984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10"/>
          <p:cNvSpPr/>
          <p:nvPr/>
        </p:nvSpPr>
        <p:spPr>
          <a:xfrm>
            <a:off x="3703320" y="3173040"/>
            <a:ext cx="21942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02  BIW + WELDING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11"/>
          <p:cNvSpPr/>
          <p:nvPr/>
        </p:nvSpPr>
        <p:spPr>
          <a:xfrm>
            <a:off x="3703320" y="3566160"/>
            <a:ext cx="2194200" cy="84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Panels joined into a shell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Shape 12"/>
          <p:cNvSpPr/>
          <p:nvPr/>
        </p:nvSpPr>
        <p:spPr>
          <a:xfrm>
            <a:off x="6355080" y="2971800"/>
            <a:ext cx="2605680" cy="1599840"/>
          </a:xfrm>
          <a:prstGeom prst="roundRect">
            <a:avLst>
              <a:gd name="adj" fmla="val 2286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Shape 13"/>
          <p:cNvSpPr/>
          <p:nvPr/>
        </p:nvSpPr>
        <p:spPr>
          <a:xfrm>
            <a:off x="6355080" y="2971800"/>
            <a:ext cx="63720" cy="159984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14"/>
          <p:cNvSpPr/>
          <p:nvPr/>
        </p:nvSpPr>
        <p:spPr>
          <a:xfrm>
            <a:off x="6583680" y="3173040"/>
            <a:ext cx="21942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03  E-COAT + PAINT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15"/>
          <p:cNvSpPr/>
          <p:nvPr/>
        </p:nvSpPr>
        <p:spPr>
          <a:xfrm>
            <a:off x="6583680" y="3566160"/>
            <a:ext cx="2194200" cy="84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Corrosion barrier + finish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Shape 16"/>
          <p:cNvSpPr/>
          <p:nvPr/>
        </p:nvSpPr>
        <p:spPr>
          <a:xfrm>
            <a:off x="9235440" y="2971800"/>
            <a:ext cx="2605680" cy="1599840"/>
          </a:xfrm>
          <a:prstGeom prst="roundRect">
            <a:avLst>
              <a:gd name="adj" fmla="val 2286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17"/>
          <p:cNvSpPr/>
          <p:nvPr/>
        </p:nvSpPr>
        <p:spPr>
          <a:xfrm>
            <a:off x="9235440" y="2971800"/>
            <a:ext cx="63720" cy="1599840"/>
          </a:xfrm>
          <a:prstGeom prst="rect">
            <a:avLst/>
          </a:prstGeom>
          <a:solidFill>
            <a:srgbClr val="f5c84c"/>
          </a:solidFill>
          <a:ln w="12700">
            <a:solidFill>
              <a:srgbClr val="f5c84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18"/>
          <p:cNvSpPr/>
          <p:nvPr/>
        </p:nvSpPr>
        <p:spPr>
          <a:xfrm>
            <a:off x="9464040" y="3173040"/>
            <a:ext cx="21942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04  FINAL ASSEMBLY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19"/>
          <p:cNvSpPr/>
          <p:nvPr/>
        </p:nvSpPr>
        <p:spPr>
          <a:xfrm>
            <a:off x="9464040" y="3566160"/>
            <a:ext cx="2194200" cy="84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Glass, trim, closures + powertrain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20">
            <a:hlinkClick r:id="rId2"/>
          </p:cNvPr>
          <p:cNvSpPr/>
          <p:nvPr/>
        </p:nvSpPr>
        <p:spPr>
          <a:xfrm>
            <a:off x="594360" y="5074920"/>
            <a:ext cx="3748680" cy="438480"/>
          </a:xfrm>
          <a:prstGeom prst="roundRect">
            <a:avLst>
              <a:gd name="adj" fmla="val 12500"/>
            </a:avLst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21">
            <a:hlinkClick r:id="rId3"/>
          </p:cNvPr>
          <p:cNvSpPr/>
          <p:nvPr/>
        </p:nvSpPr>
        <p:spPr>
          <a:xfrm>
            <a:off x="758880" y="5203080"/>
            <a:ext cx="34196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sng">
                <a:solidFill>
                  <a:srgbClr val="ffffff"/>
                </a:solidFill>
                <a:effectLst/>
                <a:uFillTx/>
                <a:latin typeface="Aptos"/>
                <a:hlinkClick r:id="rId4"/>
              </a:rPr>
              <a:t>PLAY  Toyota Virtual Plant Tour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PlaceHolder 1"/>
          <p:cNvSpPr>
            <a:spLocks noGrp="1"/>
          </p:cNvSpPr>
          <p:nvPr>
            <p:ph type="sldNum" idx="14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7D22CCD-0C43-448D-BF07-1698A7A45EF6}" type="slidenum">
              <a: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TUTORIAL / 20 MINUTES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Body architecture + material decision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Work in groups of 4–5. Build a decision, not just an engineering description.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3"/>
          <p:cNvSpPr/>
          <p:nvPr/>
        </p:nvSpPr>
        <p:spPr>
          <a:xfrm>
            <a:off x="640080" y="1856160"/>
            <a:ext cx="1325520" cy="328680"/>
          </a:xfrm>
          <a:prstGeom prst="roundRect">
            <a:avLst>
              <a:gd name="adj" fmla="val 22222"/>
            </a:avLst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4"/>
          <p:cNvSpPr/>
          <p:nvPr/>
        </p:nvSpPr>
        <p:spPr>
          <a:xfrm>
            <a:off x="640080" y="1938600"/>
            <a:ext cx="1325520" cy="1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6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Urban hatchback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Shape 5"/>
          <p:cNvSpPr/>
          <p:nvPr/>
        </p:nvSpPr>
        <p:spPr>
          <a:xfrm>
            <a:off x="3337560" y="1856160"/>
            <a:ext cx="1325520" cy="328680"/>
          </a:xfrm>
          <a:prstGeom prst="roundRect">
            <a:avLst>
              <a:gd name="adj" fmla="val 22222"/>
            </a:avLst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6"/>
          <p:cNvSpPr/>
          <p:nvPr/>
        </p:nvSpPr>
        <p:spPr>
          <a:xfrm>
            <a:off x="3337560" y="1938600"/>
            <a:ext cx="1325520" cy="1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6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Premium mid-size SUV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Shape 7"/>
          <p:cNvSpPr/>
          <p:nvPr/>
        </p:nvSpPr>
        <p:spPr>
          <a:xfrm>
            <a:off x="6035040" y="1856160"/>
            <a:ext cx="1325520" cy="328680"/>
          </a:xfrm>
          <a:prstGeom prst="roundRect">
            <a:avLst>
              <a:gd name="adj" fmla="val 22222"/>
            </a:avLst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8"/>
          <p:cNvSpPr/>
          <p:nvPr/>
        </p:nvSpPr>
        <p:spPr>
          <a:xfrm>
            <a:off x="6035040" y="1938600"/>
            <a:ext cx="1325520" cy="1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6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Battery-electric crossover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Shape 9"/>
          <p:cNvSpPr/>
          <p:nvPr/>
        </p:nvSpPr>
        <p:spPr>
          <a:xfrm>
            <a:off x="8732520" y="1856160"/>
            <a:ext cx="1325520" cy="328680"/>
          </a:xfrm>
          <a:prstGeom prst="roundRect">
            <a:avLst>
              <a:gd name="adj" fmla="val 22222"/>
            </a:avLst>
          </a:prstGeom>
          <a:solidFill>
            <a:srgbClr val="151b1d"/>
          </a:solidFill>
          <a:ln w="12700">
            <a:solidFill>
              <a:srgbClr val="151b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0"/>
          <p:cNvSpPr/>
          <p:nvPr/>
        </p:nvSpPr>
        <p:spPr>
          <a:xfrm>
            <a:off x="8732520" y="1938600"/>
            <a:ext cx="1325520" cy="1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6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Light commercial pick-up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Shape 11"/>
          <p:cNvSpPr/>
          <p:nvPr/>
        </p:nvSpPr>
        <p:spPr>
          <a:xfrm>
            <a:off x="640080" y="2514600"/>
            <a:ext cx="5211720" cy="23770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12"/>
          <p:cNvSpPr/>
          <p:nvPr/>
        </p:nvSpPr>
        <p:spPr>
          <a:xfrm>
            <a:off x="640080" y="2514600"/>
            <a:ext cx="63720" cy="23770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13"/>
          <p:cNvSpPr/>
          <p:nvPr/>
        </p:nvSpPr>
        <p:spPr>
          <a:xfrm>
            <a:off x="868680" y="271584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YOUR TASK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14"/>
          <p:cNvSpPr/>
          <p:nvPr/>
        </p:nvSpPr>
        <p:spPr>
          <a:xfrm>
            <a:off x="868680" y="3108960"/>
            <a:ext cx="4800240" cy="162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Choose the architecture and primary material mix. Justify against target price, weight/efficiency, crash safety and repair cost.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Shape 15"/>
          <p:cNvSpPr/>
          <p:nvPr/>
        </p:nvSpPr>
        <p:spPr>
          <a:xfrm>
            <a:off x="6126480" y="2514600"/>
            <a:ext cx="5394600" cy="23770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Shape 16"/>
          <p:cNvSpPr/>
          <p:nvPr/>
        </p:nvSpPr>
        <p:spPr>
          <a:xfrm>
            <a:off x="6126480" y="2514600"/>
            <a:ext cx="63720" cy="237708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17"/>
          <p:cNvSpPr/>
          <p:nvPr/>
        </p:nvSpPr>
        <p:spPr>
          <a:xfrm>
            <a:off x="6355080" y="2715840"/>
            <a:ext cx="49831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DELIVERABLE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18"/>
          <p:cNvSpPr/>
          <p:nvPr/>
        </p:nvSpPr>
        <p:spPr>
          <a:xfrm>
            <a:off x="6355080" y="3108960"/>
            <a:ext cx="4983120" cy="162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One-page decision matrix plus a two-minute pitch. Nominate one spokesperson; expect one challenge question from the class.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9"/>
          <p:cNvSpPr/>
          <p:nvPr/>
        </p:nvSpPr>
        <p:spPr>
          <a:xfrm>
            <a:off x="640080" y="5257800"/>
            <a:ext cx="10881000" cy="502560"/>
          </a:xfrm>
          <a:prstGeom prst="rect">
            <a:avLst/>
          </a:prstGeom>
          <a:solidFill>
            <a:srgbClr val="e4e9e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40" rIns="1440" tIns="1440" bIns="144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DECISION TEST  /  Would the customer understand why your choice is worth paying for?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PlaceHolder 1"/>
          <p:cNvSpPr>
            <a:spLocks noGrp="1"/>
          </p:cNvSpPr>
          <p:nvPr>
            <p:ph type="sldNum" idx="15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E2D5209-5A47-4E88-9777-2279D433B99E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SESSION 1 / QUICK CHECK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Questions 1–3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Choose one answer. Be ready to explain the engineering reason.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3"/>
          <p:cNvSpPr/>
          <p:nvPr/>
        </p:nvSpPr>
        <p:spPr>
          <a:xfrm>
            <a:off x="640080" y="1874520"/>
            <a:ext cx="5668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1.  Which construction integrates body and chassis into one shell?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4"/>
          <p:cNvSpPr/>
          <p:nvPr/>
        </p:nvSpPr>
        <p:spPr>
          <a:xfrm>
            <a:off x="914400" y="2313360"/>
            <a:ext cx="103323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A. Body-on-frame     B. Unibody / monocoque     C. Space frame     D. Ladder frame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Shape 5"/>
          <p:cNvSpPr/>
          <p:nvPr/>
        </p:nvSpPr>
        <p:spPr>
          <a:xfrm>
            <a:off x="640080" y="2267640"/>
            <a:ext cx="182520" cy="18252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6"/>
          <p:cNvSpPr/>
          <p:nvPr/>
        </p:nvSpPr>
        <p:spPr>
          <a:xfrm>
            <a:off x="640080" y="3182040"/>
            <a:ext cx="5668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2.  Which material cuts panel weight roughly 30–40% versus steel?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7"/>
          <p:cNvSpPr/>
          <p:nvPr/>
        </p:nvSpPr>
        <p:spPr>
          <a:xfrm>
            <a:off x="914400" y="3620880"/>
            <a:ext cx="103323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A. Mild steel     B. AHSS     C. Aluminium     D. UHSS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8"/>
          <p:cNvSpPr/>
          <p:nvPr/>
        </p:nvSpPr>
        <p:spPr>
          <a:xfrm>
            <a:off x="640080" y="3575160"/>
            <a:ext cx="182520" cy="18252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9"/>
          <p:cNvSpPr/>
          <p:nvPr/>
        </p:nvSpPr>
        <p:spPr>
          <a:xfrm>
            <a:off x="640080" y="4489560"/>
            <a:ext cx="5668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3.  What is the primary purpose of a crumple zone?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10"/>
          <p:cNvSpPr/>
          <p:nvPr/>
        </p:nvSpPr>
        <p:spPr>
          <a:xfrm>
            <a:off x="914400" y="4928760"/>
            <a:ext cx="103323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A. Increase top speed     B. Absorb crash energy progressively     C. Reduce vehicle weight     D. Improve economy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11"/>
          <p:cNvSpPr/>
          <p:nvPr/>
        </p:nvSpPr>
        <p:spPr>
          <a:xfrm>
            <a:off x="640080" y="4883040"/>
            <a:ext cx="182520" cy="18252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sldNum" idx="16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CC0FC4B-A739-4342-9BDF-F179C2704CB1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SESSION 1 / QUICK CHECK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Questions 4–6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Choose one answer. Be ready to explain the engineering reason.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3"/>
          <p:cNvSpPr/>
          <p:nvPr/>
        </p:nvSpPr>
        <p:spPr>
          <a:xfrm>
            <a:off x="640080" y="1874520"/>
            <a:ext cx="5668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4.  Body-on-frame is most commonly retained in: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4"/>
          <p:cNvSpPr/>
          <p:nvPr/>
        </p:nvSpPr>
        <p:spPr>
          <a:xfrm>
            <a:off x="914400" y="2313360"/>
            <a:ext cx="103323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A. Compact hatchbacks     B. Sports cars     C. SUVs and pick-ups     D. City EVs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5"/>
          <p:cNvSpPr/>
          <p:nvPr/>
        </p:nvSpPr>
        <p:spPr>
          <a:xfrm>
            <a:off x="640080" y="2267640"/>
            <a:ext cx="182520" cy="18252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6"/>
          <p:cNvSpPr/>
          <p:nvPr/>
        </p:nvSpPr>
        <p:spPr>
          <a:xfrm>
            <a:off x="640080" y="3182040"/>
            <a:ext cx="5668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5.  UHSS is primarily used in: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7"/>
          <p:cNvSpPr/>
          <p:nvPr/>
        </p:nvSpPr>
        <p:spPr>
          <a:xfrm>
            <a:off x="914400" y="3620880"/>
            <a:ext cx="103323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A. Bumpers     B. A/B-pillars and safety cage     C. Bonnet skin     D. Interior trim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Shape 8"/>
          <p:cNvSpPr/>
          <p:nvPr/>
        </p:nvSpPr>
        <p:spPr>
          <a:xfrm>
            <a:off x="640080" y="3575160"/>
            <a:ext cx="182520" cy="18252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9"/>
          <p:cNvSpPr/>
          <p:nvPr/>
        </p:nvSpPr>
        <p:spPr>
          <a:xfrm>
            <a:off x="640080" y="4489560"/>
            <a:ext cx="5668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6.  E-coating in BIW primarily provides: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10"/>
          <p:cNvSpPr/>
          <p:nvPr/>
        </p:nvSpPr>
        <p:spPr>
          <a:xfrm>
            <a:off x="914400" y="4928760"/>
            <a:ext cx="103323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A. Paint gloss     B. Corrosion protection     C. Lower cabin noise     D. Lower vehicle mass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Shape 11"/>
          <p:cNvSpPr/>
          <p:nvPr/>
        </p:nvSpPr>
        <p:spPr>
          <a:xfrm>
            <a:off x="640080" y="4883040"/>
            <a:ext cx="182520" cy="18252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PlaceHolder 1"/>
          <p:cNvSpPr>
            <a:spLocks noGrp="1"/>
          </p:cNvSpPr>
          <p:nvPr>
            <p:ph type="sldNum" idx="17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D9839E3-1A1C-43BB-AED9-1586AD7824D9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SESSION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Answer key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Check both the answer and the reason.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Shape 3"/>
          <p:cNvSpPr/>
          <p:nvPr/>
        </p:nvSpPr>
        <p:spPr>
          <a:xfrm>
            <a:off x="640080" y="184716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Shape 4"/>
          <p:cNvSpPr/>
          <p:nvPr/>
        </p:nvSpPr>
        <p:spPr>
          <a:xfrm>
            <a:off x="640080" y="184716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5"/>
          <p:cNvSpPr/>
          <p:nvPr/>
        </p:nvSpPr>
        <p:spPr>
          <a:xfrm>
            <a:off x="868680" y="204840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Q1  /  B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6"/>
          <p:cNvSpPr/>
          <p:nvPr/>
        </p:nvSpPr>
        <p:spPr>
          <a:xfrm>
            <a:off x="868680" y="244152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Unibody integrates body + chassis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Shape 7"/>
          <p:cNvSpPr/>
          <p:nvPr/>
        </p:nvSpPr>
        <p:spPr>
          <a:xfrm>
            <a:off x="6172200" y="184716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Shape 8"/>
          <p:cNvSpPr/>
          <p:nvPr/>
        </p:nvSpPr>
        <p:spPr>
          <a:xfrm>
            <a:off x="6172200" y="184716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 9"/>
          <p:cNvSpPr/>
          <p:nvPr/>
        </p:nvSpPr>
        <p:spPr>
          <a:xfrm>
            <a:off x="6400800" y="204840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Q2  /  C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10"/>
          <p:cNvSpPr/>
          <p:nvPr/>
        </p:nvSpPr>
        <p:spPr>
          <a:xfrm>
            <a:off x="6400800" y="244152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Aluminium cuts panel weight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Shape 11"/>
          <p:cNvSpPr/>
          <p:nvPr/>
        </p:nvSpPr>
        <p:spPr>
          <a:xfrm>
            <a:off x="640080" y="308160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Shape 12"/>
          <p:cNvSpPr/>
          <p:nvPr/>
        </p:nvSpPr>
        <p:spPr>
          <a:xfrm>
            <a:off x="640080" y="308160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13"/>
          <p:cNvSpPr/>
          <p:nvPr/>
        </p:nvSpPr>
        <p:spPr>
          <a:xfrm>
            <a:off x="868680" y="328284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Q3  /  B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14"/>
          <p:cNvSpPr/>
          <p:nvPr/>
        </p:nvSpPr>
        <p:spPr>
          <a:xfrm>
            <a:off x="868680" y="367596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Progressive energy absorption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Shape 15"/>
          <p:cNvSpPr/>
          <p:nvPr/>
        </p:nvSpPr>
        <p:spPr>
          <a:xfrm>
            <a:off x="6172200" y="308160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Shape 16"/>
          <p:cNvSpPr/>
          <p:nvPr/>
        </p:nvSpPr>
        <p:spPr>
          <a:xfrm>
            <a:off x="6172200" y="308160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17"/>
          <p:cNvSpPr/>
          <p:nvPr/>
        </p:nvSpPr>
        <p:spPr>
          <a:xfrm>
            <a:off x="6400800" y="328284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Q4  /  C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18"/>
          <p:cNvSpPr/>
          <p:nvPr/>
        </p:nvSpPr>
        <p:spPr>
          <a:xfrm>
            <a:off x="6400800" y="367596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Ruggedness + payload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Shape 19"/>
          <p:cNvSpPr/>
          <p:nvPr/>
        </p:nvSpPr>
        <p:spPr>
          <a:xfrm>
            <a:off x="640080" y="431604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Shape 20"/>
          <p:cNvSpPr/>
          <p:nvPr/>
        </p:nvSpPr>
        <p:spPr>
          <a:xfrm>
            <a:off x="640080" y="431604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21"/>
          <p:cNvSpPr/>
          <p:nvPr/>
        </p:nvSpPr>
        <p:spPr>
          <a:xfrm>
            <a:off x="868680" y="451728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Q5  /  B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22"/>
          <p:cNvSpPr/>
          <p:nvPr/>
        </p:nvSpPr>
        <p:spPr>
          <a:xfrm>
            <a:off x="868680" y="491040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Protects passenger cell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Shape 23"/>
          <p:cNvSpPr/>
          <p:nvPr/>
        </p:nvSpPr>
        <p:spPr>
          <a:xfrm>
            <a:off x="6172200" y="431604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Shape 24"/>
          <p:cNvSpPr/>
          <p:nvPr/>
        </p:nvSpPr>
        <p:spPr>
          <a:xfrm>
            <a:off x="6172200" y="431604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 25"/>
          <p:cNvSpPr/>
          <p:nvPr/>
        </p:nvSpPr>
        <p:spPr>
          <a:xfrm>
            <a:off x="6400800" y="451728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Q6  /  B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26"/>
          <p:cNvSpPr/>
          <p:nvPr/>
        </p:nvSpPr>
        <p:spPr>
          <a:xfrm>
            <a:off x="6400800" y="491040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E-coat is a corrosion barrier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PlaceHolder 1"/>
          <p:cNvSpPr>
            <a:spLocks noGrp="1"/>
          </p:cNvSpPr>
          <p:nvPr>
            <p:ph type="sldNum" idx="18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E55D538-F2DC-41BD-9F0F-DEA99CF45D31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2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151b1d">
              <a:alpha val="70000"/>
            </a:srgbClr>
          </a:solidFill>
          <a:ln w="12700">
            <a:solidFill>
              <a:srgbClr val="151b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" name="Shape 1"/>
          <p:cNvSpPr/>
          <p:nvPr/>
        </p:nvSpPr>
        <p:spPr>
          <a:xfrm>
            <a:off x="0" y="0"/>
            <a:ext cx="7131960" cy="6857640"/>
          </a:xfrm>
          <a:prstGeom prst="rect">
            <a:avLst/>
          </a:prstGeom>
          <a:solidFill>
            <a:srgbClr val="151b1d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2"/>
          <p:cNvSpPr/>
          <p:nvPr/>
        </p:nvSpPr>
        <p:spPr>
          <a:xfrm>
            <a:off x="640080" y="1051560"/>
            <a:ext cx="118836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40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02</a:t>
            </a:r>
            <a:endParaRPr b="0" lang="en-US" sz="4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3"/>
          <p:cNvSpPr/>
          <p:nvPr/>
        </p:nvSpPr>
        <p:spPr>
          <a:xfrm>
            <a:off x="640080" y="1874520"/>
            <a:ext cx="603468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50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Fundamental Maintenance — Preventive Care &amp; Diagnostics</a:t>
            </a:r>
            <a:endParaRPr b="0" lang="en-US" sz="3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4"/>
          <p:cNvSpPr/>
          <p:nvPr/>
        </p:nvSpPr>
        <p:spPr>
          <a:xfrm>
            <a:off x="640080" y="3200400"/>
            <a:ext cx="5303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c4ced0"/>
                </a:solidFill>
                <a:effectLst/>
                <a:uFillTx/>
                <a:latin typeface="Aptos"/>
              </a:rPr>
              <a:t>Read a service schedule, a warning light and an OBD-II code as fluently as a product specification.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" name="PlaceHolder 1"/>
          <p:cNvSpPr>
            <a:spLocks noGrp="1"/>
          </p:cNvSpPr>
          <p:nvPr>
            <p:ph type="sldNum" idx="19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7FB6A5A-E48E-422B-9EA6-25B4F8580001}" type="slidenum">
              <a: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SESSION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What you should be able to apply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Five outcomes move from strategy to customer communication.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Shape 3"/>
          <p:cNvSpPr/>
          <p:nvPr/>
        </p:nvSpPr>
        <p:spPr>
          <a:xfrm>
            <a:off x="640080" y="196596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Shape 4"/>
          <p:cNvSpPr/>
          <p:nvPr/>
        </p:nvSpPr>
        <p:spPr>
          <a:xfrm>
            <a:off x="640080" y="1965960"/>
            <a:ext cx="63720" cy="93240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5"/>
          <p:cNvSpPr/>
          <p:nvPr/>
        </p:nvSpPr>
        <p:spPr>
          <a:xfrm>
            <a:off x="868680" y="216720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01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Text 6"/>
          <p:cNvSpPr/>
          <p:nvPr/>
        </p:nvSpPr>
        <p:spPr>
          <a:xfrm>
            <a:off x="868680" y="256032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Distinguish preventive, predictive and corrective maintenance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Shape 7"/>
          <p:cNvSpPr/>
          <p:nvPr/>
        </p:nvSpPr>
        <p:spPr>
          <a:xfrm>
            <a:off x="6217920" y="196596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Shape 8"/>
          <p:cNvSpPr/>
          <p:nvPr/>
        </p:nvSpPr>
        <p:spPr>
          <a:xfrm>
            <a:off x="6217920" y="196596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 9"/>
          <p:cNvSpPr/>
          <p:nvPr/>
        </p:nvSpPr>
        <p:spPr>
          <a:xfrm>
            <a:off x="6446520" y="216720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02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10"/>
          <p:cNvSpPr/>
          <p:nvPr/>
        </p:nvSpPr>
        <p:spPr>
          <a:xfrm>
            <a:off x="6446520" y="256032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Apply a manufacturer’s periodic maintenance schedule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Shape 11"/>
          <p:cNvSpPr/>
          <p:nvPr/>
        </p:nvSpPr>
        <p:spPr>
          <a:xfrm>
            <a:off x="640080" y="315468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Shape 12"/>
          <p:cNvSpPr/>
          <p:nvPr/>
        </p:nvSpPr>
        <p:spPr>
          <a:xfrm>
            <a:off x="640080" y="3154680"/>
            <a:ext cx="63720" cy="9324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13"/>
          <p:cNvSpPr/>
          <p:nvPr/>
        </p:nvSpPr>
        <p:spPr>
          <a:xfrm>
            <a:off x="868680" y="335592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03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14"/>
          <p:cNvSpPr/>
          <p:nvPr/>
        </p:nvSpPr>
        <p:spPr>
          <a:xfrm>
            <a:off x="868680" y="374904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Prioritise core service items and typical intervals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Shape 15"/>
          <p:cNvSpPr/>
          <p:nvPr/>
        </p:nvSpPr>
        <p:spPr>
          <a:xfrm>
            <a:off x="6217920" y="315468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Shape 16"/>
          <p:cNvSpPr/>
          <p:nvPr/>
        </p:nvSpPr>
        <p:spPr>
          <a:xfrm>
            <a:off x="6217920" y="3154680"/>
            <a:ext cx="63720" cy="932400"/>
          </a:xfrm>
          <a:prstGeom prst="rect">
            <a:avLst/>
          </a:prstGeom>
          <a:solidFill>
            <a:srgbClr val="f5c84c"/>
          </a:solidFill>
          <a:ln w="12700">
            <a:solidFill>
              <a:srgbClr val="f5c84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17"/>
          <p:cNvSpPr/>
          <p:nvPr/>
        </p:nvSpPr>
        <p:spPr>
          <a:xfrm>
            <a:off x="6446520" y="335592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04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 18"/>
          <p:cNvSpPr/>
          <p:nvPr/>
        </p:nvSpPr>
        <p:spPr>
          <a:xfrm>
            <a:off x="6446520" y="374904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Interpret dashboard warnings and basic OBD-II codes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Shape 19"/>
          <p:cNvSpPr/>
          <p:nvPr/>
        </p:nvSpPr>
        <p:spPr>
          <a:xfrm>
            <a:off x="640080" y="4343400"/>
            <a:ext cx="1074384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Shape 20"/>
          <p:cNvSpPr/>
          <p:nvPr/>
        </p:nvSpPr>
        <p:spPr>
          <a:xfrm>
            <a:off x="640080" y="4343400"/>
            <a:ext cx="63720" cy="93240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Text 21"/>
          <p:cNvSpPr/>
          <p:nvPr/>
        </p:nvSpPr>
        <p:spPr>
          <a:xfrm>
            <a:off x="868680" y="4544640"/>
            <a:ext cx="103323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05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22"/>
          <p:cNvSpPr/>
          <p:nvPr/>
        </p:nvSpPr>
        <p:spPr>
          <a:xfrm>
            <a:off x="868680" y="4937760"/>
            <a:ext cx="1033236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Connect maintenance quality to total cost and resale value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sldNum" idx="20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1844784-934D-43B1-AE7D-14890D3FBDD1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 0"/>
          <p:cNvSpPr/>
          <p:nvPr/>
        </p:nvSpPr>
        <p:spPr>
          <a:xfrm>
            <a:off x="594360" y="585360"/>
            <a:ext cx="45716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24c7d9"/>
                </a:solidFill>
                <a:effectLst/>
                <a:uFillTx/>
                <a:latin typeface="Aptos"/>
              </a:rPr>
              <a:t>SESSION 2 / STRATEGY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1"/>
          <p:cNvSpPr/>
          <p:nvPr/>
        </p:nvSpPr>
        <p:spPr>
          <a:xfrm>
            <a:off x="594360" y="932760"/>
            <a:ext cx="108810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When should the vehicle be serviced?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 2"/>
          <p:cNvSpPr/>
          <p:nvPr/>
        </p:nvSpPr>
        <p:spPr>
          <a:xfrm>
            <a:off x="594360" y="1847160"/>
            <a:ext cx="98751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The answer shifts as connected data improves visibility into actual component condition.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" name="Shape 3"/>
          <p:cNvSpPr/>
          <p:nvPr/>
        </p:nvSpPr>
        <p:spPr>
          <a:xfrm>
            <a:off x="640080" y="2240280"/>
            <a:ext cx="3474360" cy="2605680"/>
          </a:xfrm>
          <a:prstGeom prst="roundRect">
            <a:avLst>
              <a:gd name="adj" fmla="val 1404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" name="Shape 4"/>
          <p:cNvSpPr/>
          <p:nvPr/>
        </p:nvSpPr>
        <p:spPr>
          <a:xfrm>
            <a:off x="640080" y="2240280"/>
            <a:ext cx="63720" cy="260568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5"/>
          <p:cNvSpPr/>
          <p:nvPr/>
        </p:nvSpPr>
        <p:spPr>
          <a:xfrm>
            <a:off x="868680" y="2441520"/>
            <a:ext cx="30628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PREVENTIVE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6"/>
          <p:cNvSpPr/>
          <p:nvPr/>
        </p:nvSpPr>
        <p:spPr>
          <a:xfrm>
            <a:off x="868680" y="2834640"/>
            <a:ext cx="3062880" cy="185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Scheduled by time or mileage.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Predictable and safe; may replace parts before necessary.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" name="Shape 7"/>
          <p:cNvSpPr/>
          <p:nvPr/>
        </p:nvSpPr>
        <p:spPr>
          <a:xfrm>
            <a:off x="4361760" y="2240280"/>
            <a:ext cx="3474360" cy="2605680"/>
          </a:xfrm>
          <a:prstGeom prst="roundRect">
            <a:avLst>
              <a:gd name="adj" fmla="val 1404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" name="Shape 8"/>
          <p:cNvSpPr/>
          <p:nvPr/>
        </p:nvSpPr>
        <p:spPr>
          <a:xfrm>
            <a:off x="4361760" y="2240280"/>
            <a:ext cx="63720" cy="2605680"/>
          </a:xfrm>
          <a:prstGeom prst="rect">
            <a:avLst/>
          </a:prstGeom>
          <a:solidFill>
            <a:srgbClr val="d94b43"/>
          </a:solidFill>
          <a:ln w="12700">
            <a:solidFill>
              <a:srgbClr val="d94b4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9"/>
          <p:cNvSpPr/>
          <p:nvPr/>
        </p:nvSpPr>
        <p:spPr>
          <a:xfrm>
            <a:off x="4590360" y="2441520"/>
            <a:ext cx="30628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CORRECTIVE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10"/>
          <p:cNvSpPr/>
          <p:nvPr/>
        </p:nvSpPr>
        <p:spPr>
          <a:xfrm>
            <a:off x="4590360" y="2834640"/>
            <a:ext cx="3062880" cy="185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Repair after failure.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Low short-term spend; high downtime, damage and safety risk.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" name="Shape 11"/>
          <p:cNvSpPr/>
          <p:nvPr/>
        </p:nvSpPr>
        <p:spPr>
          <a:xfrm>
            <a:off x="8083440" y="2240280"/>
            <a:ext cx="3474360" cy="2605680"/>
          </a:xfrm>
          <a:prstGeom prst="roundRect">
            <a:avLst>
              <a:gd name="adj" fmla="val 1404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" name="Shape 12"/>
          <p:cNvSpPr/>
          <p:nvPr/>
        </p:nvSpPr>
        <p:spPr>
          <a:xfrm>
            <a:off x="8083440" y="2240280"/>
            <a:ext cx="63720" cy="260568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 13"/>
          <p:cNvSpPr/>
          <p:nvPr/>
        </p:nvSpPr>
        <p:spPr>
          <a:xfrm>
            <a:off x="8312040" y="2441520"/>
            <a:ext cx="30628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PREDICTIVE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 14"/>
          <p:cNvSpPr/>
          <p:nvPr/>
        </p:nvSpPr>
        <p:spPr>
          <a:xfrm>
            <a:off x="8312040" y="2834640"/>
            <a:ext cx="3062880" cy="185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Triggered by sensor, OBD or telematics data.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Better timing; depends on reliable data and diagnosis.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" name="Text 15"/>
          <p:cNvSpPr/>
          <p:nvPr/>
        </p:nvSpPr>
        <p:spPr>
          <a:xfrm>
            <a:off x="640080" y="5321880"/>
            <a:ext cx="108810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a7d129"/>
                </a:solidFill>
                <a:effectLst/>
                <a:uFillTx/>
                <a:latin typeface="Aptos"/>
              </a:rPr>
              <a:t>CONNECTED SHIFT  /  Continuous inspection creates the health record that supports all three strategies.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" name="PlaceHolder 1"/>
          <p:cNvSpPr>
            <a:spLocks noGrp="1"/>
          </p:cNvSpPr>
          <p:nvPr>
            <p:ph type="sldNum" idx="21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A817FE0-2B4B-4F96-9B0D-094B2868EBDD}" type="slidenum">
              <a: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SESSION 2 / SERVICE PLANNER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Core periodic service items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Intervals are typical teaching references; always check the manufacturer schedule.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302" name="Table 0"/>
          <p:cNvGraphicFramePr/>
          <p:nvPr/>
        </p:nvGraphicFramePr>
        <p:xfrm>
          <a:off x="640080" y="1828800"/>
          <a:ext cx="10881000" cy="3711960"/>
        </p:xfrm>
        <a:graphic>
          <a:graphicData uri="http://schemas.openxmlformats.org/drawingml/2006/table">
            <a:tbl>
              <a:tblPr/>
              <a:tblGrid>
                <a:gridCol w="2926080"/>
                <a:gridCol w="2834640"/>
                <a:gridCol w="5120640"/>
              </a:tblGrid>
              <a:tr h="530280"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ITEM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TYPICAL INTERVAL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RISK IF SKIPPED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0280"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Engine oil + filter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5,000–10,000 km / 6 months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Accelerated engine wear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0280"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Air filter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10,000–15,000 km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Lower power, higher consumption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0280"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Brake pads / discs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20,000–40,000 km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Reduced stopping power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0280"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Coolant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~40,000 km / 2 years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Overheating and engine damage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0280"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Battery + terminals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Check every visit / 3–5 years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Starting and electrical failure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0280"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Tyres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Rotate 8,000–10,000 km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tIns="91440" bIns="9144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trike="noStrike" u="none">
                          <a:solidFill>
                            <a:srgbClr val="151b1d"/>
                          </a:solidFill>
                          <a:effectLst/>
                          <a:uFillTx/>
                          <a:latin typeface="Aptos"/>
                        </a:rPr>
                        <a:t>Uneven wear, poor handling</a:t>
                      </a:r>
                      <a:endParaRPr b="0" lang="en-US" sz="11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d7dedc"/>
                      </a:solidFill>
                      <a:prstDash val="solid"/>
                    </a:lnL>
                    <a:lnR w="12240">
                      <a:solidFill>
                        <a:srgbClr val="d7dedc"/>
                      </a:solidFill>
                      <a:prstDash val="solid"/>
                    </a:lnR>
                    <a:lnT w="12240">
                      <a:solidFill>
                        <a:srgbClr val="d7dedc"/>
                      </a:solidFill>
                      <a:prstDash val="solid"/>
                    </a:lnT>
                    <a:lnB w="12240">
                      <a:solidFill>
                        <a:srgbClr val="d7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3" name="Shape 3"/>
          <p:cNvSpPr/>
          <p:nvPr/>
        </p:nvSpPr>
        <p:spPr>
          <a:xfrm>
            <a:off x="640080" y="1828800"/>
            <a:ext cx="10881000" cy="502560"/>
          </a:xfrm>
          <a:prstGeom prst="rect">
            <a:avLst/>
          </a:prstGeom>
          <a:solidFill>
            <a:srgbClr val="151b1d"/>
          </a:solidFill>
          <a:ln w="12700">
            <a:solidFill>
              <a:srgbClr val="151b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" name="PlaceHolder 1"/>
          <p:cNvSpPr>
            <a:spLocks noGrp="1"/>
          </p:cNvSpPr>
          <p:nvPr>
            <p:ph type="sldNum" idx="22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7B09C55-6B7D-4A81-AB1B-4BB4271EAAED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SESSION 2 / PROCESS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Anatomy of a service visit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 good customer experience is a controlled flow of evidence, work and communication.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Shape 3"/>
          <p:cNvSpPr/>
          <p:nvPr/>
        </p:nvSpPr>
        <p:spPr>
          <a:xfrm>
            <a:off x="594360" y="2148840"/>
            <a:ext cx="2011320" cy="2468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Shape 4"/>
          <p:cNvSpPr/>
          <p:nvPr/>
        </p:nvSpPr>
        <p:spPr>
          <a:xfrm>
            <a:off x="594360" y="2148840"/>
            <a:ext cx="63720" cy="24685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" name="Text 5"/>
          <p:cNvSpPr/>
          <p:nvPr/>
        </p:nvSpPr>
        <p:spPr>
          <a:xfrm>
            <a:off x="822960" y="2350080"/>
            <a:ext cx="15998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01  INTAKE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Text 6"/>
          <p:cNvSpPr/>
          <p:nvPr/>
        </p:nvSpPr>
        <p:spPr>
          <a:xfrm>
            <a:off x="822960" y="2743200"/>
            <a:ext cx="1599840" cy="171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Concern, mileage, history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Text 7"/>
          <p:cNvSpPr/>
          <p:nvPr/>
        </p:nvSpPr>
        <p:spPr>
          <a:xfrm>
            <a:off x="2633400" y="3063240"/>
            <a:ext cx="228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→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Shape 8"/>
          <p:cNvSpPr/>
          <p:nvPr/>
        </p:nvSpPr>
        <p:spPr>
          <a:xfrm>
            <a:off x="2880360" y="2148840"/>
            <a:ext cx="2011320" cy="2468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Shape 9"/>
          <p:cNvSpPr/>
          <p:nvPr/>
        </p:nvSpPr>
        <p:spPr>
          <a:xfrm>
            <a:off x="2880360" y="2148840"/>
            <a:ext cx="63720" cy="246852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10"/>
          <p:cNvSpPr/>
          <p:nvPr/>
        </p:nvSpPr>
        <p:spPr>
          <a:xfrm>
            <a:off x="3108960" y="2350080"/>
            <a:ext cx="15998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02  SCAN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Text 11"/>
          <p:cNvSpPr/>
          <p:nvPr/>
        </p:nvSpPr>
        <p:spPr>
          <a:xfrm>
            <a:off x="3108960" y="2743200"/>
            <a:ext cx="1599840" cy="171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OBD + visual inspection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 12"/>
          <p:cNvSpPr/>
          <p:nvPr/>
        </p:nvSpPr>
        <p:spPr>
          <a:xfrm>
            <a:off x="4919400" y="3063240"/>
            <a:ext cx="228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→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Shape 13"/>
          <p:cNvSpPr/>
          <p:nvPr/>
        </p:nvSpPr>
        <p:spPr>
          <a:xfrm>
            <a:off x="5166360" y="2148840"/>
            <a:ext cx="2011320" cy="2468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Shape 14"/>
          <p:cNvSpPr/>
          <p:nvPr/>
        </p:nvSpPr>
        <p:spPr>
          <a:xfrm>
            <a:off x="5166360" y="2148840"/>
            <a:ext cx="63720" cy="246852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Text 15"/>
          <p:cNvSpPr/>
          <p:nvPr/>
        </p:nvSpPr>
        <p:spPr>
          <a:xfrm>
            <a:off x="5394960" y="2350080"/>
            <a:ext cx="15998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03  EXECUTE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Text 16"/>
          <p:cNvSpPr/>
          <p:nvPr/>
        </p:nvSpPr>
        <p:spPr>
          <a:xfrm>
            <a:off x="5394960" y="2743200"/>
            <a:ext cx="1599840" cy="171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Fluids, filters, wear parts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17"/>
          <p:cNvSpPr/>
          <p:nvPr/>
        </p:nvSpPr>
        <p:spPr>
          <a:xfrm>
            <a:off x="7205400" y="3063240"/>
            <a:ext cx="228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→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Shape 18"/>
          <p:cNvSpPr/>
          <p:nvPr/>
        </p:nvSpPr>
        <p:spPr>
          <a:xfrm>
            <a:off x="7452360" y="2148840"/>
            <a:ext cx="2011320" cy="2468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Shape 19"/>
          <p:cNvSpPr/>
          <p:nvPr/>
        </p:nvSpPr>
        <p:spPr>
          <a:xfrm>
            <a:off x="7452360" y="2148840"/>
            <a:ext cx="63720" cy="2468520"/>
          </a:xfrm>
          <a:prstGeom prst="rect">
            <a:avLst/>
          </a:prstGeom>
          <a:solidFill>
            <a:srgbClr val="f5c84c"/>
          </a:solidFill>
          <a:ln w="12700">
            <a:solidFill>
              <a:srgbClr val="f5c84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 20"/>
          <p:cNvSpPr/>
          <p:nvPr/>
        </p:nvSpPr>
        <p:spPr>
          <a:xfrm>
            <a:off x="7680960" y="2350080"/>
            <a:ext cx="15998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04  VERIFY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 21"/>
          <p:cNvSpPr/>
          <p:nvPr/>
        </p:nvSpPr>
        <p:spPr>
          <a:xfrm>
            <a:off x="7680960" y="2743200"/>
            <a:ext cx="1599840" cy="171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Quality check + road test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 22"/>
          <p:cNvSpPr/>
          <p:nvPr/>
        </p:nvSpPr>
        <p:spPr>
          <a:xfrm>
            <a:off x="9491400" y="3063240"/>
            <a:ext cx="228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→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Shape 23"/>
          <p:cNvSpPr/>
          <p:nvPr/>
        </p:nvSpPr>
        <p:spPr>
          <a:xfrm>
            <a:off x="9738360" y="2148840"/>
            <a:ext cx="2011320" cy="2468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Shape 24"/>
          <p:cNvSpPr/>
          <p:nvPr/>
        </p:nvSpPr>
        <p:spPr>
          <a:xfrm>
            <a:off x="9738360" y="2148840"/>
            <a:ext cx="63720" cy="24685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25"/>
          <p:cNvSpPr/>
          <p:nvPr/>
        </p:nvSpPr>
        <p:spPr>
          <a:xfrm>
            <a:off x="9966960" y="2350080"/>
            <a:ext cx="15998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05  HANDOVER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26"/>
          <p:cNvSpPr/>
          <p:nvPr/>
        </p:nvSpPr>
        <p:spPr>
          <a:xfrm>
            <a:off x="9966960" y="2743200"/>
            <a:ext cx="1599840" cy="171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Invoice, warranty, next date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 27"/>
          <p:cNvSpPr/>
          <p:nvPr/>
        </p:nvSpPr>
        <p:spPr>
          <a:xfrm>
            <a:off x="640080" y="5074920"/>
            <a:ext cx="10881000" cy="438480"/>
          </a:xfrm>
          <a:prstGeom prst="rect">
            <a:avLst/>
          </a:prstGeom>
          <a:solidFill>
            <a:srgbClr val="e4e9e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080" rIns="1080" tIns="1080" bIns="108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SERVICE MANAGEMENT PRINCIPLE  /  Every recommendation should be traceable to inspection evidence.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PlaceHolder 1"/>
          <p:cNvSpPr>
            <a:spLocks noGrp="1"/>
          </p:cNvSpPr>
          <p:nvPr>
            <p:ph type="sldNum" idx="23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733B0F4-AEAF-4B19-BBFB-F4272F6EA566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Image 0" descr="preencoded.png"/>
          <p:cNvPicPr/>
          <p:nvPr/>
        </p:nvPicPr>
        <p:blipFill>
          <a:blip r:embed="rId1"/>
          <a:stretch/>
        </p:blipFill>
        <p:spPr>
          <a:xfrm>
            <a:off x="5897880" y="0"/>
            <a:ext cx="62906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" name="Shape 0"/>
          <p:cNvSpPr/>
          <p:nvPr/>
        </p:nvSpPr>
        <p:spPr>
          <a:xfrm>
            <a:off x="0" y="0"/>
            <a:ext cx="6537600" cy="6857640"/>
          </a:xfrm>
          <a:prstGeom prst="rect">
            <a:avLst/>
          </a:prstGeom>
          <a:solidFill>
            <a:srgbClr val="151b1d"/>
          </a:solidFill>
          <a:ln w="12700">
            <a:solidFill>
              <a:srgbClr val="151b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 1"/>
          <p:cNvSpPr/>
          <p:nvPr/>
        </p:nvSpPr>
        <p:spPr>
          <a:xfrm>
            <a:off x="594360" y="585360"/>
            <a:ext cx="45716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24c7d9"/>
                </a:solidFill>
                <a:effectLst/>
                <a:uFillTx/>
                <a:latin typeface="Aptos"/>
              </a:rPr>
              <a:t>SESSION 2 / DIAGNOSTICS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 2"/>
          <p:cNvSpPr/>
          <p:nvPr/>
        </p:nvSpPr>
        <p:spPr>
          <a:xfrm>
            <a:off x="594360" y="932760"/>
            <a:ext cx="108810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Read the warning. Judge the urgency.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8" name="Shape 3"/>
          <p:cNvSpPr/>
          <p:nvPr/>
        </p:nvSpPr>
        <p:spPr>
          <a:xfrm>
            <a:off x="640080" y="2176200"/>
            <a:ext cx="5211720" cy="612360"/>
          </a:xfrm>
          <a:prstGeom prst="roundRect">
            <a:avLst>
              <a:gd name="adj" fmla="val 5970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9" name="Shape 4"/>
          <p:cNvSpPr/>
          <p:nvPr/>
        </p:nvSpPr>
        <p:spPr>
          <a:xfrm>
            <a:off x="640080" y="2176200"/>
            <a:ext cx="63720" cy="612360"/>
          </a:xfrm>
          <a:prstGeom prst="rect">
            <a:avLst/>
          </a:prstGeom>
          <a:solidFill>
            <a:srgbClr val="f5c84c"/>
          </a:solidFill>
          <a:ln w="12700">
            <a:solidFill>
              <a:srgbClr val="f5c84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5"/>
          <p:cNvSpPr/>
          <p:nvPr/>
        </p:nvSpPr>
        <p:spPr>
          <a:xfrm>
            <a:off x="868680" y="237744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CHECK ENGINE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6"/>
          <p:cNvSpPr/>
          <p:nvPr/>
        </p:nvSpPr>
        <p:spPr>
          <a:xfrm>
            <a:off x="868680" y="2633760"/>
            <a:ext cx="48002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Retrieve DTC; diagnose engine/emissions fault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2" name="Shape 7"/>
          <p:cNvSpPr/>
          <p:nvPr/>
        </p:nvSpPr>
        <p:spPr>
          <a:xfrm>
            <a:off x="640080" y="2971800"/>
            <a:ext cx="5211720" cy="612360"/>
          </a:xfrm>
          <a:prstGeom prst="roundRect">
            <a:avLst>
              <a:gd name="adj" fmla="val 5970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3" name="Shape 8"/>
          <p:cNvSpPr/>
          <p:nvPr/>
        </p:nvSpPr>
        <p:spPr>
          <a:xfrm>
            <a:off x="640080" y="2971800"/>
            <a:ext cx="63720" cy="612360"/>
          </a:xfrm>
          <a:prstGeom prst="rect">
            <a:avLst/>
          </a:prstGeom>
          <a:solidFill>
            <a:srgbClr val="d94b43"/>
          </a:solidFill>
          <a:ln w="12700">
            <a:solidFill>
              <a:srgbClr val="d94b4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" name="Text 9"/>
          <p:cNvSpPr/>
          <p:nvPr/>
        </p:nvSpPr>
        <p:spPr>
          <a:xfrm>
            <a:off x="868680" y="317304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OIL PRESSURE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 10"/>
          <p:cNvSpPr/>
          <p:nvPr/>
        </p:nvSpPr>
        <p:spPr>
          <a:xfrm>
            <a:off x="868680" y="3429360"/>
            <a:ext cx="48002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Stop safely — engine seizure risk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" name="Shape 11"/>
          <p:cNvSpPr/>
          <p:nvPr/>
        </p:nvSpPr>
        <p:spPr>
          <a:xfrm>
            <a:off x="640080" y="3767400"/>
            <a:ext cx="5211720" cy="612360"/>
          </a:xfrm>
          <a:prstGeom prst="roundRect">
            <a:avLst>
              <a:gd name="adj" fmla="val 5970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" name="Shape 12"/>
          <p:cNvSpPr/>
          <p:nvPr/>
        </p:nvSpPr>
        <p:spPr>
          <a:xfrm>
            <a:off x="640080" y="3767400"/>
            <a:ext cx="63720" cy="61236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13"/>
          <p:cNvSpPr/>
          <p:nvPr/>
        </p:nvSpPr>
        <p:spPr>
          <a:xfrm>
            <a:off x="868680" y="396864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BATTERY / CHARGING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14"/>
          <p:cNvSpPr/>
          <p:nvPr/>
        </p:nvSpPr>
        <p:spPr>
          <a:xfrm>
            <a:off x="868680" y="4224960"/>
            <a:ext cx="48002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Check alternator and battery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0" name="Shape 15"/>
          <p:cNvSpPr/>
          <p:nvPr/>
        </p:nvSpPr>
        <p:spPr>
          <a:xfrm>
            <a:off x="640080" y="4563000"/>
            <a:ext cx="5211720" cy="612360"/>
          </a:xfrm>
          <a:prstGeom prst="roundRect">
            <a:avLst>
              <a:gd name="adj" fmla="val 5970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1" name="Shape 16"/>
          <p:cNvSpPr/>
          <p:nvPr/>
        </p:nvSpPr>
        <p:spPr>
          <a:xfrm>
            <a:off x="640080" y="4563000"/>
            <a:ext cx="63720" cy="61236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2" name="Text 17"/>
          <p:cNvSpPr/>
          <p:nvPr/>
        </p:nvSpPr>
        <p:spPr>
          <a:xfrm>
            <a:off x="868680" y="476388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BRAKE SYSTEM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3" name="Text 18"/>
          <p:cNvSpPr/>
          <p:nvPr/>
        </p:nvSpPr>
        <p:spPr>
          <a:xfrm>
            <a:off x="868680" y="5020560"/>
            <a:ext cx="48002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Check fluid, pads and safe operation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19"/>
          <p:cNvSpPr/>
          <p:nvPr/>
        </p:nvSpPr>
        <p:spPr>
          <a:xfrm>
            <a:off x="640080" y="5468040"/>
            <a:ext cx="530316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a7d129"/>
                </a:solidFill>
                <a:effectLst/>
                <a:uFillTx/>
                <a:latin typeface="Aptos"/>
              </a:rPr>
              <a:t>OBD-II  /  Standard diagnostic interface     •     P0XXX  /  Standard powertrain code family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5" name="Shape 20">
            <a:hlinkClick r:id="rId2"/>
          </p:cNvPr>
          <p:cNvSpPr/>
          <p:nvPr/>
        </p:nvSpPr>
        <p:spPr>
          <a:xfrm>
            <a:off x="640080" y="5852160"/>
            <a:ext cx="2925720" cy="438480"/>
          </a:xfrm>
          <a:prstGeom prst="roundRect">
            <a:avLst>
              <a:gd name="adj" fmla="val 12500"/>
            </a:avLst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Text 21">
            <a:hlinkClick r:id="rId3"/>
          </p:cNvPr>
          <p:cNvSpPr/>
          <p:nvPr/>
        </p:nvSpPr>
        <p:spPr>
          <a:xfrm>
            <a:off x="804600" y="5980320"/>
            <a:ext cx="25966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sng">
                <a:solidFill>
                  <a:srgbClr val="ffffff"/>
                </a:solidFill>
                <a:effectLst/>
                <a:uFillTx/>
                <a:latin typeface="Aptos"/>
                <a:hlinkClick r:id="rId4"/>
              </a:rPr>
              <a:t>PLAY  OBD2 explained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" name="PlaceHolder 1"/>
          <p:cNvSpPr>
            <a:spLocks noGrp="1"/>
          </p:cNvSpPr>
          <p:nvPr>
            <p:ph type="sldNum" idx="24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31623D5-28DF-4B6A-A1A5-6A26C124180F}" type="slidenum">
              <a: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TUTORIAL / 20 MINUTES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Maintenance planner + service-advisor role-play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Work in pairs. Convert technical need into customer confidence.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Shape 3"/>
          <p:cNvSpPr/>
          <p:nvPr/>
        </p:nvSpPr>
        <p:spPr>
          <a:xfrm>
            <a:off x="640080" y="1920240"/>
            <a:ext cx="5211720" cy="2514240"/>
          </a:xfrm>
          <a:prstGeom prst="roundRect">
            <a:avLst>
              <a:gd name="adj" fmla="val 1455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Shape 4"/>
          <p:cNvSpPr/>
          <p:nvPr/>
        </p:nvSpPr>
        <p:spPr>
          <a:xfrm>
            <a:off x="640080" y="1920240"/>
            <a:ext cx="63720" cy="25142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 5"/>
          <p:cNvSpPr/>
          <p:nvPr/>
        </p:nvSpPr>
        <p:spPr>
          <a:xfrm>
            <a:off x="868680" y="212148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PROFILE A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 6"/>
          <p:cNvSpPr/>
          <p:nvPr/>
        </p:nvSpPr>
        <p:spPr>
          <a:xfrm>
            <a:off x="868680" y="2514600"/>
            <a:ext cx="4800240" cy="176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4-year-old petrol hatchback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52,000 km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Last service: 8 months ago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Mark each item: OVERDUE / DUE SOON / MONITOR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Shape 7"/>
          <p:cNvSpPr/>
          <p:nvPr/>
        </p:nvSpPr>
        <p:spPr>
          <a:xfrm>
            <a:off x="6126480" y="1920240"/>
            <a:ext cx="5394600" cy="2514240"/>
          </a:xfrm>
          <a:prstGeom prst="roundRect">
            <a:avLst>
              <a:gd name="adj" fmla="val 1455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Shape 8"/>
          <p:cNvSpPr/>
          <p:nvPr/>
        </p:nvSpPr>
        <p:spPr>
          <a:xfrm>
            <a:off x="6126480" y="1920240"/>
            <a:ext cx="63720" cy="251424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 9"/>
          <p:cNvSpPr/>
          <p:nvPr/>
        </p:nvSpPr>
        <p:spPr>
          <a:xfrm>
            <a:off x="6355080" y="2121480"/>
            <a:ext cx="49831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PROFILE B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10"/>
          <p:cNvSpPr/>
          <p:nvPr/>
        </p:nvSpPr>
        <p:spPr>
          <a:xfrm>
            <a:off x="6355080" y="2514600"/>
            <a:ext cx="4983120" cy="176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2-year-old diesel SUV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60% highway use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Swap advisor/customer roles and repeat the explanation in plain language.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11"/>
          <p:cNvSpPr/>
          <p:nvPr/>
        </p:nvSpPr>
        <p:spPr>
          <a:xfrm>
            <a:off x="640080" y="4892040"/>
            <a:ext cx="10881000" cy="566640"/>
          </a:xfrm>
          <a:prstGeom prst="rect">
            <a:avLst/>
          </a:prstGeom>
          <a:solidFill>
            <a:srgbClr val="e4e9e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40" rIns="1440" tIns="1440" bIns="144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DELIVERABLE  /  Two prioritised maintenance checklists ready to hand to a customer.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PlaceHolder 1"/>
          <p:cNvSpPr>
            <a:spLocks noGrp="1"/>
          </p:cNvSpPr>
          <p:nvPr>
            <p:ph type="sldNum" idx="25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498D81F-6106-495B-8619-A58544583201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SESSION 2 / QUICK CHECK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Questions 1–3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Choose the safest and most operationally sound answer.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 3"/>
          <p:cNvSpPr/>
          <p:nvPr/>
        </p:nvSpPr>
        <p:spPr>
          <a:xfrm>
            <a:off x="640080" y="1874520"/>
            <a:ext cx="61261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1.  Which strategy relies on real-time condition data?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Text 4"/>
          <p:cNvSpPr/>
          <p:nvPr/>
        </p:nvSpPr>
        <p:spPr>
          <a:xfrm>
            <a:off x="914400" y="2313360"/>
            <a:ext cx="102409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A. Preventive     B. Corrective     C. Predictive     D. Statutory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Shape 5"/>
          <p:cNvSpPr/>
          <p:nvPr/>
        </p:nvSpPr>
        <p:spPr>
          <a:xfrm>
            <a:off x="640080" y="2267640"/>
            <a:ext cx="182520" cy="182520"/>
          </a:xfrm>
          <a:prstGeom prst="ellipse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 6"/>
          <p:cNvSpPr/>
          <p:nvPr/>
        </p:nvSpPr>
        <p:spPr>
          <a:xfrm>
            <a:off x="640080" y="3182040"/>
            <a:ext cx="61261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2.  An oil-pressure warning while driving means: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7"/>
          <p:cNvSpPr/>
          <p:nvPr/>
        </p:nvSpPr>
        <p:spPr>
          <a:xfrm>
            <a:off x="914400" y="3620880"/>
            <a:ext cx="102409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A. Continue     B. Stop safely and switch off     C. Check next service     D. Ignore if quiet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Shape 8"/>
          <p:cNvSpPr/>
          <p:nvPr/>
        </p:nvSpPr>
        <p:spPr>
          <a:xfrm>
            <a:off x="640080" y="3575160"/>
            <a:ext cx="182520" cy="182520"/>
          </a:xfrm>
          <a:prstGeom prst="ellipse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Text 9"/>
          <p:cNvSpPr/>
          <p:nvPr/>
        </p:nvSpPr>
        <p:spPr>
          <a:xfrm>
            <a:off x="640080" y="4489560"/>
            <a:ext cx="61261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3.  OBD stands for: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Text 10"/>
          <p:cNvSpPr/>
          <p:nvPr/>
        </p:nvSpPr>
        <p:spPr>
          <a:xfrm>
            <a:off x="914400" y="4928760"/>
            <a:ext cx="102409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A. On-Board Diagnostics     B. Overall Body Design     C. Operational Brake Device     D. On-Board Drivetrain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Shape 11"/>
          <p:cNvSpPr/>
          <p:nvPr/>
        </p:nvSpPr>
        <p:spPr>
          <a:xfrm>
            <a:off x="640080" y="4883040"/>
            <a:ext cx="182520" cy="182520"/>
          </a:xfrm>
          <a:prstGeom prst="ellipse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PlaceHolder 1"/>
          <p:cNvSpPr>
            <a:spLocks noGrp="1"/>
          </p:cNvSpPr>
          <p:nvPr>
            <p:ph type="sldNum" idx="26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C5E096B-1060-43EA-B370-7CEB30CA857B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SESSION 2 / QUICK CHECK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Questions 4–6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Choose the safest and most operationally sound answer.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 3"/>
          <p:cNvSpPr/>
          <p:nvPr/>
        </p:nvSpPr>
        <p:spPr>
          <a:xfrm>
            <a:off x="640080" y="1874520"/>
            <a:ext cx="61261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4.  Skipping coolant replacement primarily risks: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4"/>
          <p:cNvSpPr/>
          <p:nvPr/>
        </p:nvSpPr>
        <p:spPr>
          <a:xfrm>
            <a:off x="914400" y="2313360"/>
            <a:ext cx="102409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A. Tyre wear     B. Engine overheating     C. Battery drain     D. Brake fade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Shape 5"/>
          <p:cNvSpPr/>
          <p:nvPr/>
        </p:nvSpPr>
        <p:spPr>
          <a:xfrm>
            <a:off x="640080" y="2267640"/>
            <a:ext cx="182520" cy="182520"/>
          </a:xfrm>
          <a:prstGeom prst="ellipse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 6"/>
          <p:cNvSpPr/>
          <p:nvPr/>
        </p:nvSpPr>
        <p:spPr>
          <a:xfrm>
            <a:off x="640080" y="3182040"/>
            <a:ext cx="61261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5.  Tyre rotation is primarily done to: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Text 7"/>
          <p:cNvSpPr/>
          <p:nvPr/>
        </p:nvSpPr>
        <p:spPr>
          <a:xfrm>
            <a:off x="914400" y="3620880"/>
            <a:ext cx="102409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A. Increase speed     B. Promote even wear     C. Reduce engine load     D. Improve paint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Shape 8"/>
          <p:cNvSpPr/>
          <p:nvPr/>
        </p:nvSpPr>
        <p:spPr>
          <a:xfrm>
            <a:off x="640080" y="3575160"/>
            <a:ext cx="182520" cy="182520"/>
          </a:xfrm>
          <a:prstGeom prst="ellipse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Text 9"/>
          <p:cNvSpPr/>
          <p:nvPr/>
        </p:nvSpPr>
        <p:spPr>
          <a:xfrm>
            <a:off x="640080" y="4489560"/>
            <a:ext cx="61261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6.  A code such as P0301 is generated by: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Text 10"/>
          <p:cNvSpPr/>
          <p:nvPr/>
        </p:nvSpPr>
        <p:spPr>
          <a:xfrm>
            <a:off x="914400" y="4928760"/>
            <a:ext cx="102409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A. Infotainment     B. ECU via OBD-II     C. Tyre sensor only     D. Insurance company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Shape 11"/>
          <p:cNvSpPr/>
          <p:nvPr/>
        </p:nvSpPr>
        <p:spPr>
          <a:xfrm>
            <a:off x="640080" y="4883040"/>
            <a:ext cx="182520" cy="182520"/>
          </a:xfrm>
          <a:prstGeom prst="ellipse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PlaceHolder 1"/>
          <p:cNvSpPr>
            <a:spLocks noGrp="1"/>
          </p:cNvSpPr>
          <p:nvPr>
            <p:ph type="sldNum" idx="27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3BF1EFF-ECF8-41E6-8618-769B5C6FD7E1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SESSION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Answer key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The best answer protects safety, uptime and customer trust.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Shape 3"/>
          <p:cNvSpPr/>
          <p:nvPr/>
        </p:nvSpPr>
        <p:spPr>
          <a:xfrm>
            <a:off x="640080" y="184716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Shape 4"/>
          <p:cNvSpPr/>
          <p:nvPr/>
        </p:nvSpPr>
        <p:spPr>
          <a:xfrm>
            <a:off x="640080" y="184716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Text 5"/>
          <p:cNvSpPr/>
          <p:nvPr/>
        </p:nvSpPr>
        <p:spPr>
          <a:xfrm>
            <a:off x="868680" y="204840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Q1  /  C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Text 6"/>
          <p:cNvSpPr/>
          <p:nvPr/>
        </p:nvSpPr>
        <p:spPr>
          <a:xfrm>
            <a:off x="868680" y="244152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Predictive uses live condition data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Shape 7"/>
          <p:cNvSpPr/>
          <p:nvPr/>
        </p:nvSpPr>
        <p:spPr>
          <a:xfrm>
            <a:off x="6172200" y="184716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Shape 8"/>
          <p:cNvSpPr/>
          <p:nvPr/>
        </p:nvSpPr>
        <p:spPr>
          <a:xfrm>
            <a:off x="6172200" y="184716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 9"/>
          <p:cNvSpPr/>
          <p:nvPr/>
        </p:nvSpPr>
        <p:spPr>
          <a:xfrm>
            <a:off x="6400800" y="204840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Q2  /  B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Text 10"/>
          <p:cNvSpPr/>
          <p:nvPr/>
        </p:nvSpPr>
        <p:spPr>
          <a:xfrm>
            <a:off x="6400800" y="244152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Stop: engine seizure risk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Shape 11"/>
          <p:cNvSpPr/>
          <p:nvPr/>
        </p:nvSpPr>
        <p:spPr>
          <a:xfrm>
            <a:off x="640080" y="308160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Shape 12"/>
          <p:cNvSpPr/>
          <p:nvPr/>
        </p:nvSpPr>
        <p:spPr>
          <a:xfrm>
            <a:off x="640080" y="308160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0" name="Text 13"/>
          <p:cNvSpPr/>
          <p:nvPr/>
        </p:nvSpPr>
        <p:spPr>
          <a:xfrm>
            <a:off x="868680" y="328284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Q3  /  A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 14"/>
          <p:cNvSpPr/>
          <p:nvPr/>
        </p:nvSpPr>
        <p:spPr>
          <a:xfrm>
            <a:off x="868680" y="367596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On-Board Diagnostics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15"/>
          <p:cNvSpPr/>
          <p:nvPr/>
        </p:nvSpPr>
        <p:spPr>
          <a:xfrm>
            <a:off x="6172200" y="308160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Shape 16"/>
          <p:cNvSpPr/>
          <p:nvPr/>
        </p:nvSpPr>
        <p:spPr>
          <a:xfrm>
            <a:off x="6172200" y="308160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 17"/>
          <p:cNvSpPr/>
          <p:nvPr/>
        </p:nvSpPr>
        <p:spPr>
          <a:xfrm>
            <a:off x="6400800" y="328284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Q4  /  B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 18"/>
          <p:cNvSpPr/>
          <p:nvPr/>
        </p:nvSpPr>
        <p:spPr>
          <a:xfrm>
            <a:off x="6400800" y="367596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Coolant protects against overheating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Shape 19"/>
          <p:cNvSpPr/>
          <p:nvPr/>
        </p:nvSpPr>
        <p:spPr>
          <a:xfrm>
            <a:off x="640080" y="431604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7" name="Shape 20"/>
          <p:cNvSpPr/>
          <p:nvPr/>
        </p:nvSpPr>
        <p:spPr>
          <a:xfrm>
            <a:off x="640080" y="431604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Text 21"/>
          <p:cNvSpPr/>
          <p:nvPr/>
        </p:nvSpPr>
        <p:spPr>
          <a:xfrm>
            <a:off x="868680" y="451728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Q5  /  B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Text 22"/>
          <p:cNvSpPr/>
          <p:nvPr/>
        </p:nvSpPr>
        <p:spPr>
          <a:xfrm>
            <a:off x="868680" y="491040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Rotation promotes even tread wear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" name="Shape 23"/>
          <p:cNvSpPr/>
          <p:nvPr/>
        </p:nvSpPr>
        <p:spPr>
          <a:xfrm>
            <a:off x="6172200" y="4316040"/>
            <a:ext cx="5211720" cy="93240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de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Shape 24"/>
          <p:cNvSpPr/>
          <p:nvPr/>
        </p:nvSpPr>
        <p:spPr>
          <a:xfrm>
            <a:off x="6172200" y="4316040"/>
            <a:ext cx="63720" cy="9324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Text 25"/>
          <p:cNvSpPr/>
          <p:nvPr/>
        </p:nvSpPr>
        <p:spPr>
          <a:xfrm>
            <a:off x="6400800" y="451728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Q6  /  B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3" name="Text 26"/>
          <p:cNvSpPr/>
          <p:nvPr/>
        </p:nvSpPr>
        <p:spPr>
          <a:xfrm>
            <a:off x="6400800" y="4910400"/>
            <a:ext cx="4800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ECU generates DTCs through OBD-II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PlaceHolder 1"/>
          <p:cNvSpPr>
            <a:spLocks noGrp="1"/>
          </p:cNvSpPr>
          <p:nvPr>
            <p:ph type="sldNum" idx="28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9C42F71-9BCB-4217-A82D-B38230616F33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 0"/>
          <p:cNvSpPr/>
          <p:nvPr/>
        </p:nvSpPr>
        <p:spPr>
          <a:xfrm>
            <a:off x="594360" y="585360"/>
            <a:ext cx="45716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24c7d9"/>
                </a:solidFill>
                <a:effectLst/>
                <a:uFillTx/>
                <a:latin typeface="Aptos"/>
              </a:rPr>
              <a:t>DAY SUMMARY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6" name="Text 1"/>
          <p:cNvSpPr/>
          <p:nvPr/>
        </p:nvSpPr>
        <p:spPr>
          <a:xfrm>
            <a:off x="594360" y="932760"/>
            <a:ext cx="108810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Four ideas to carry into the industry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2"/>
          <p:cNvSpPr/>
          <p:nvPr/>
        </p:nvSpPr>
        <p:spPr>
          <a:xfrm>
            <a:off x="594360" y="1847160"/>
            <a:ext cx="98751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Engineering literacy strengthens marketing, service and ownership decisions.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" name="Shape 3"/>
          <p:cNvSpPr/>
          <p:nvPr/>
        </p:nvSpPr>
        <p:spPr>
          <a:xfrm>
            <a:off x="640080" y="2331720"/>
            <a:ext cx="5211720" cy="1051200"/>
          </a:xfrm>
          <a:prstGeom prst="roundRect">
            <a:avLst>
              <a:gd name="adj" fmla="val 3478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" name="Shape 4"/>
          <p:cNvSpPr/>
          <p:nvPr/>
        </p:nvSpPr>
        <p:spPr>
          <a:xfrm>
            <a:off x="640080" y="2331720"/>
            <a:ext cx="63720" cy="105120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" name="Text 5"/>
          <p:cNvSpPr/>
          <p:nvPr/>
        </p:nvSpPr>
        <p:spPr>
          <a:xfrm>
            <a:off x="868680" y="253296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BODY = SYSTEM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" name="Text 6"/>
          <p:cNvSpPr/>
          <p:nvPr/>
        </p:nvSpPr>
        <p:spPr>
          <a:xfrm>
            <a:off x="868680" y="2926080"/>
            <a:ext cx="480024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Structure, safety, aerodynamics, NVH and brand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2" name="Shape 7"/>
          <p:cNvSpPr/>
          <p:nvPr/>
        </p:nvSpPr>
        <p:spPr>
          <a:xfrm>
            <a:off x="6172200" y="2331720"/>
            <a:ext cx="5211720" cy="1051200"/>
          </a:xfrm>
          <a:prstGeom prst="roundRect">
            <a:avLst>
              <a:gd name="adj" fmla="val 3478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" name="Shape 8"/>
          <p:cNvSpPr/>
          <p:nvPr/>
        </p:nvSpPr>
        <p:spPr>
          <a:xfrm>
            <a:off x="6172200" y="2331720"/>
            <a:ext cx="63720" cy="1051200"/>
          </a:xfrm>
          <a:prstGeom prst="rect">
            <a:avLst/>
          </a:prstGeom>
          <a:solidFill>
            <a:srgbClr val="24c7d9"/>
          </a:solidFill>
          <a:ln w="12700">
            <a:solidFill>
              <a:srgbClr val="24c7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Text 9"/>
          <p:cNvSpPr/>
          <p:nvPr/>
        </p:nvSpPr>
        <p:spPr>
          <a:xfrm>
            <a:off x="6400800" y="253296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ARCHITECTURE = TRADE-OFF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" name="Text 10"/>
          <p:cNvSpPr/>
          <p:nvPr/>
        </p:nvSpPr>
        <p:spPr>
          <a:xfrm>
            <a:off x="6400800" y="2926080"/>
            <a:ext cx="480024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Weight, cost, use case and repairability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Shape 11"/>
          <p:cNvSpPr/>
          <p:nvPr/>
        </p:nvSpPr>
        <p:spPr>
          <a:xfrm>
            <a:off x="640080" y="3703320"/>
            <a:ext cx="5211720" cy="1051200"/>
          </a:xfrm>
          <a:prstGeom prst="roundRect">
            <a:avLst>
              <a:gd name="adj" fmla="val 3478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" name="Shape 12"/>
          <p:cNvSpPr/>
          <p:nvPr/>
        </p:nvSpPr>
        <p:spPr>
          <a:xfrm>
            <a:off x="640080" y="3703320"/>
            <a:ext cx="63720" cy="1051200"/>
          </a:xfrm>
          <a:prstGeom prst="rect">
            <a:avLst/>
          </a:prstGeom>
          <a:solidFill>
            <a:srgbClr val="a7d129"/>
          </a:solidFill>
          <a:ln w="12700">
            <a:solidFill>
              <a:srgbClr val="a7d12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Text 13"/>
          <p:cNvSpPr/>
          <p:nvPr/>
        </p:nvSpPr>
        <p:spPr>
          <a:xfrm>
            <a:off x="868680" y="390456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MAINTENANCE = VALUE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9" name="Text 14"/>
          <p:cNvSpPr/>
          <p:nvPr/>
        </p:nvSpPr>
        <p:spPr>
          <a:xfrm>
            <a:off x="868680" y="4297680"/>
            <a:ext cx="480024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Safety, uptime, total cost and resale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" name="Shape 15"/>
          <p:cNvSpPr/>
          <p:nvPr/>
        </p:nvSpPr>
        <p:spPr>
          <a:xfrm>
            <a:off x="6172200" y="3703320"/>
            <a:ext cx="5211720" cy="1051200"/>
          </a:xfrm>
          <a:prstGeom prst="roundRect">
            <a:avLst>
              <a:gd name="adj" fmla="val 3478"/>
            </a:avLst>
          </a:prstGeom>
          <a:solidFill>
            <a:srgbClr val="20282b"/>
          </a:solidFill>
          <a:ln w="12700">
            <a:solidFill>
              <a:srgbClr val="34404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" name="Shape 16"/>
          <p:cNvSpPr/>
          <p:nvPr/>
        </p:nvSpPr>
        <p:spPr>
          <a:xfrm>
            <a:off x="6172200" y="3703320"/>
            <a:ext cx="63720" cy="1051200"/>
          </a:xfrm>
          <a:prstGeom prst="rect">
            <a:avLst/>
          </a:prstGeom>
          <a:solidFill>
            <a:srgbClr val="f5c84c"/>
          </a:solidFill>
          <a:ln w="12700">
            <a:solidFill>
              <a:srgbClr val="f5c84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2" name="Text 17"/>
          <p:cNvSpPr/>
          <p:nvPr/>
        </p:nvSpPr>
        <p:spPr>
          <a:xfrm>
            <a:off x="6400800" y="3904560"/>
            <a:ext cx="4800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DATA = NEXT ADVANTAGE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3" name="Text 18"/>
          <p:cNvSpPr/>
          <p:nvPr/>
        </p:nvSpPr>
        <p:spPr>
          <a:xfrm>
            <a:off x="6400800" y="4297680"/>
            <a:ext cx="480024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b6c2c4"/>
                </a:solidFill>
                <a:effectLst/>
                <a:uFillTx/>
                <a:latin typeface="Aptos"/>
              </a:rPr>
              <a:t>OBD + telematics enable predictive care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" name="Text 19"/>
          <p:cNvSpPr/>
          <p:nvPr/>
        </p:nvSpPr>
        <p:spPr>
          <a:xfrm>
            <a:off x="640080" y="55321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99" strike="noStrike" u="none">
                <a:solidFill>
                  <a:srgbClr val="24c7d9"/>
                </a:solidFill>
                <a:effectLst/>
                <a:uFillTx/>
                <a:latin typeface="Aptos"/>
              </a:rPr>
              <a:t>NEXT  /  DAY 2 — AUTOMOTIVE FUTURISTIC TECHNOLOGIES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" name="PlaceHolder 1"/>
          <p:cNvSpPr>
            <a:spLocks noGrp="1"/>
          </p:cNvSpPr>
          <p:nvPr>
            <p:ph type="sldNum" idx="29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9C8C7F0-8CD5-48DF-B5DE-643EFD0A356D}" type="slidenum">
              <a:rPr b="0" lang="en-US" sz="700" strike="noStrike" u="none">
                <a:solidFill>
                  <a:srgbClr val="7180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Text 0"/>
          <p:cNvSpPr/>
          <p:nvPr/>
        </p:nvSpPr>
        <p:spPr>
          <a:xfrm>
            <a:off x="594360" y="530280"/>
            <a:ext cx="384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STUDENT HANDOUT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7" name="Text 1"/>
          <p:cNvSpPr/>
          <p:nvPr/>
        </p:nvSpPr>
        <p:spPr>
          <a:xfrm>
            <a:off x="594360" y="841320"/>
            <a:ext cx="109724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Day 1 — follow-along page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Text 2"/>
          <p:cNvSpPr/>
          <p:nvPr/>
        </p:nvSpPr>
        <p:spPr>
          <a:xfrm>
            <a:off x="594360" y="1444680"/>
            <a:ext cx="107895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174"/>
                </a:solidFill>
                <a:effectLst/>
                <a:uFillTx/>
                <a:latin typeface="Aptos"/>
              </a:rPr>
              <a:t>Capture the decisions and language you can reuse in class discussion.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Text 3"/>
          <p:cNvSpPr/>
          <p:nvPr/>
        </p:nvSpPr>
        <p:spPr>
          <a:xfrm>
            <a:off x="640080" y="1828800"/>
            <a:ext cx="41112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01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Text 4"/>
          <p:cNvSpPr/>
          <p:nvPr/>
        </p:nvSpPr>
        <p:spPr>
          <a:xfrm>
            <a:off x="1143000" y="1828800"/>
            <a:ext cx="46173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The vehicle body combines structural, safety and brand roles.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5"/>
          <p:cNvSpPr/>
          <p:nvPr/>
        </p:nvSpPr>
        <p:spPr>
          <a:xfrm>
            <a:off x="6172200" y="1828800"/>
            <a:ext cx="41112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02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2" name="Text 6"/>
          <p:cNvSpPr/>
          <p:nvPr/>
        </p:nvSpPr>
        <p:spPr>
          <a:xfrm>
            <a:off x="6675120" y="1828800"/>
            <a:ext cx="46173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Unibody dominates passenger cars; body-on-frame serves rugged use cases.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Text 7"/>
          <p:cNvSpPr/>
          <p:nvPr/>
        </p:nvSpPr>
        <p:spPr>
          <a:xfrm>
            <a:off x="640080" y="2606040"/>
            <a:ext cx="41112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24c7d9"/>
                </a:solidFill>
                <a:effectLst/>
                <a:uFillTx/>
                <a:latin typeface="Aptos"/>
              </a:rPr>
              <a:t>03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Text 8"/>
          <p:cNvSpPr/>
          <p:nvPr/>
        </p:nvSpPr>
        <p:spPr>
          <a:xfrm>
            <a:off x="1143000" y="2606040"/>
            <a:ext cx="46173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Material choice balances mass, cost, crash performance and repairability.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" name="Text 9"/>
          <p:cNvSpPr/>
          <p:nvPr/>
        </p:nvSpPr>
        <p:spPr>
          <a:xfrm>
            <a:off x="6172200" y="2606040"/>
            <a:ext cx="41112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24c7d9"/>
                </a:solidFill>
                <a:effectLst/>
                <a:uFillTx/>
                <a:latin typeface="Aptos"/>
              </a:rPr>
              <a:t>04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Text 10"/>
          <p:cNvSpPr/>
          <p:nvPr/>
        </p:nvSpPr>
        <p:spPr>
          <a:xfrm>
            <a:off x="6675120" y="2606040"/>
            <a:ext cx="46173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Crumple zones deform; the safety cage preserves survival space.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 11"/>
          <p:cNvSpPr/>
          <p:nvPr/>
        </p:nvSpPr>
        <p:spPr>
          <a:xfrm>
            <a:off x="640080" y="3383280"/>
            <a:ext cx="41112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a7d129"/>
                </a:solidFill>
                <a:effectLst/>
                <a:uFillTx/>
                <a:latin typeface="Aptos"/>
              </a:rPr>
              <a:t>05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Text 12"/>
          <p:cNvSpPr/>
          <p:nvPr/>
        </p:nvSpPr>
        <p:spPr>
          <a:xfrm>
            <a:off x="1143000" y="3383280"/>
            <a:ext cx="46173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Preventive and predictive maintenance protect safety and resale value.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9" name="Text 13"/>
          <p:cNvSpPr/>
          <p:nvPr/>
        </p:nvSpPr>
        <p:spPr>
          <a:xfrm>
            <a:off x="6172200" y="3383280"/>
            <a:ext cx="41112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a7d129"/>
                </a:solidFill>
                <a:effectLst/>
                <a:uFillTx/>
                <a:latin typeface="Aptos"/>
              </a:rPr>
              <a:t>06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" name="Text 14"/>
          <p:cNvSpPr/>
          <p:nvPr/>
        </p:nvSpPr>
        <p:spPr>
          <a:xfrm>
            <a:off x="6675120" y="3383280"/>
            <a:ext cx="46173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151b1d"/>
                </a:solidFill>
                <a:effectLst/>
                <a:uFillTx/>
                <a:latin typeface="Aptos"/>
              </a:rPr>
              <a:t>OBD-II converts vehicle faults into structured diagnostic evidence.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" name="Text 15"/>
          <p:cNvSpPr/>
          <p:nvPr/>
        </p:nvSpPr>
        <p:spPr>
          <a:xfrm>
            <a:off x="640080" y="443484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99" strike="noStrike" u="none">
                <a:solidFill>
                  <a:srgbClr val="ff6b35"/>
                </a:solidFill>
                <a:effectLst/>
                <a:uFillTx/>
                <a:latin typeface="Aptos"/>
              </a:rPr>
              <a:t>MY TAKEAWAY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2" name="Shape 16"/>
          <p:cNvSpPr/>
          <p:nvPr/>
        </p:nvSpPr>
        <p:spPr>
          <a:xfrm>
            <a:off x="640080" y="4983480"/>
            <a:ext cx="5166360" cy="360"/>
          </a:xfrm>
          <a:prstGeom prst="line">
            <a:avLst/>
          </a:prstGeom>
          <a:ln w="12700">
            <a:solidFill>
              <a:srgbClr val="68717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Shape 17"/>
          <p:cNvSpPr/>
          <p:nvPr/>
        </p:nvSpPr>
        <p:spPr>
          <a:xfrm>
            <a:off x="640080" y="5394960"/>
            <a:ext cx="5166360" cy="360"/>
          </a:xfrm>
          <a:prstGeom prst="line">
            <a:avLst/>
          </a:prstGeom>
          <a:ln w="12700">
            <a:solidFill>
              <a:srgbClr val="68717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18"/>
          <p:cNvSpPr/>
          <p:nvPr/>
        </p:nvSpPr>
        <p:spPr>
          <a:xfrm>
            <a:off x="6126480" y="443484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99" strike="noStrike" u="none">
                <a:solidFill>
                  <a:srgbClr val="24c7d9"/>
                </a:solidFill>
                <a:effectLst/>
                <a:uFillTx/>
                <a:latin typeface="Aptos"/>
              </a:rPr>
              <a:t>MY QUESTION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Shape 19"/>
          <p:cNvSpPr/>
          <p:nvPr/>
        </p:nvSpPr>
        <p:spPr>
          <a:xfrm>
            <a:off x="6126480" y="4983480"/>
            <a:ext cx="5166360" cy="360"/>
          </a:xfrm>
          <a:prstGeom prst="line">
            <a:avLst/>
          </a:prstGeom>
          <a:ln w="12700">
            <a:solidFill>
              <a:srgbClr val="68717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Shape 20"/>
          <p:cNvSpPr/>
          <p:nvPr/>
        </p:nvSpPr>
        <p:spPr>
          <a:xfrm>
            <a:off x="6126480" y="5394960"/>
            <a:ext cx="5166360" cy="360"/>
          </a:xfrm>
          <a:prstGeom prst="line">
            <a:avLst/>
          </a:prstGeom>
          <a:ln w="12700">
            <a:solidFill>
              <a:srgbClr val="68717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 21"/>
          <p:cNvSpPr/>
          <p:nvPr/>
        </p:nvSpPr>
        <p:spPr>
          <a:xfrm>
            <a:off x="640080" y="5806440"/>
            <a:ext cx="10652400" cy="383760"/>
          </a:xfrm>
          <a:prstGeom prst="rect">
            <a:avLst/>
          </a:prstGeom>
          <a:solidFill>
            <a:srgbClr val="151b1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40" rIns="1440" tIns="1440" bIns="144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CLASSROOM CHALLENGE  /  Explain one maintenance recommendation without using technical jargon.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" name="PlaceHolder 1"/>
          <p:cNvSpPr>
            <a:spLocks noGrp="1"/>
          </p:cNvSpPr>
          <p:nvPr>
            <p:ph type="sldNum" idx="30"/>
          </p:nvPr>
        </p:nvSpPr>
        <p:spPr>
          <a:xfrm>
            <a:off x="11750040" y="6510600"/>
            <a:ext cx="200880" cy="16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F714150-33BC-46DB-A9CB-08B5A11F157A}" type="slidenum">
              <a:rPr b="0" lang="en-US" sz="700" strike="noStrike" u="none">
                <a:solidFill>
                  <a:srgbClr val="7a8284"/>
                </a:solidFill>
                <a:effectLst/>
                <a:uFillTx/>
                <a:latin typeface="Aptos"/>
              </a:rPr>
              <a:t>&lt;number&gt;</a:t>
            </a:fld>
            <a:endParaRPr b="0" lang="en-US" sz="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itchFamily="0" charset="1"/>
        <a:ea typeface=""/>
        <a:cs typeface=""/>
      </a:majorFont>
      <a:minorFont>
        <a:latin typeface="Apto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BBA Marketing and Automobile Management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2026-09-19T17:24:19Z</dcterms:created>
  <dc:creator>AutoVerse Workshop</dc:creator>
  <dc:description/>
  <dc:language>en-US</dc:language>
  <cp:lastModifiedBy>AutoVerse Workshop</cp:lastModifiedBy>
  <dcterms:modified xsi:type="dcterms:W3CDTF">2026-09-19T17:24:19Z</dcterms:modified>
  <cp:revision>1</cp:revision>
  <dc:subject>Vehicle Body Engineering and Fundamental Maintenance</dc:subject>
  <dc:title>Day 1 — Vehicle Body Engineering &amp; Fundamental Maintenance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25</vt:r8>
  </property>
  <property fmtid="{D5CDD505-2E9C-101B-9397-08002B2CF9AE}" pid="3" name="PresentationFormat">
    <vt:lpwstr>On-screen Show (16:9)</vt:lpwstr>
  </property>
  <property fmtid="{D5CDD505-2E9C-101B-9397-08002B2CF9AE}" pid="4" name="Slides">
    <vt:r8>25</vt:r8>
  </property>
</Properties>
</file>